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sldIdLst>
    <p:sldId id="257" r:id="rId2"/>
    <p:sldId id="256"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65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313B469F-12FC-4007-9539-1445CDFA001E}" type="datetimeFigureOut">
              <a:rPr lang="ru-RU" smtClean="0"/>
              <a:t>25.05.2022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4BA945B-B141-4CF3-B3EB-58478E66882E}" type="slidenum">
              <a:rPr lang="ru-RU" smtClean="0"/>
              <a:t>‹#›</a:t>
            </a:fld>
            <a:endParaRPr lang="ru-RU"/>
          </a:p>
        </p:txBody>
      </p:sp>
    </p:spTree>
    <p:extLst>
      <p:ext uri="{BB962C8B-B14F-4D97-AF65-F5344CB8AC3E}">
        <p14:creationId xmlns:p14="http://schemas.microsoft.com/office/powerpoint/2010/main" val="5680616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13B469F-12FC-4007-9539-1445CDFA001E}" type="datetimeFigureOut">
              <a:rPr lang="ru-RU" smtClean="0"/>
              <a:t>25.05.2022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4BA945B-B141-4CF3-B3EB-58478E66882E}" type="slidenum">
              <a:rPr lang="ru-RU" smtClean="0"/>
              <a:t>‹#›</a:t>
            </a:fld>
            <a:endParaRPr lang="ru-RU"/>
          </a:p>
        </p:txBody>
      </p:sp>
    </p:spTree>
    <p:extLst>
      <p:ext uri="{BB962C8B-B14F-4D97-AF65-F5344CB8AC3E}">
        <p14:creationId xmlns:p14="http://schemas.microsoft.com/office/powerpoint/2010/main" val="1021028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13B469F-12FC-4007-9539-1445CDFA001E}" type="datetimeFigureOut">
              <a:rPr lang="ru-RU" smtClean="0"/>
              <a:t>25.05.2022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4BA945B-B141-4CF3-B3EB-58478E66882E}"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7570383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13B469F-12FC-4007-9539-1445CDFA001E}" type="datetimeFigureOut">
              <a:rPr lang="ru-RU" smtClean="0"/>
              <a:t>25.05.2022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4BA945B-B141-4CF3-B3EB-58478E66882E}" type="slidenum">
              <a:rPr lang="ru-RU" smtClean="0"/>
              <a:t>‹#›</a:t>
            </a:fld>
            <a:endParaRPr lang="ru-RU"/>
          </a:p>
        </p:txBody>
      </p:sp>
    </p:spTree>
    <p:extLst>
      <p:ext uri="{BB962C8B-B14F-4D97-AF65-F5344CB8AC3E}">
        <p14:creationId xmlns:p14="http://schemas.microsoft.com/office/powerpoint/2010/main" val="27173931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13B469F-12FC-4007-9539-1445CDFA001E}" type="datetimeFigureOut">
              <a:rPr lang="ru-RU" smtClean="0"/>
              <a:t>25.05.2022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4BA945B-B141-4CF3-B3EB-58478E66882E}"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5344055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13B469F-12FC-4007-9539-1445CDFA001E}" type="datetimeFigureOut">
              <a:rPr lang="ru-RU" smtClean="0"/>
              <a:t>25.05.2022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4BA945B-B141-4CF3-B3EB-58478E66882E}" type="slidenum">
              <a:rPr lang="ru-RU" smtClean="0"/>
              <a:t>‹#›</a:t>
            </a:fld>
            <a:endParaRPr lang="ru-RU"/>
          </a:p>
        </p:txBody>
      </p:sp>
    </p:spTree>
    <p:extLst>
      <p:ext uri="{BB962C8B-B14F-4D97-AF65-F5344CB8AC3E}">
        <p14:creationId xmlns:p14="http://schemas.microsoft.com/office/powerpoint/2010/main" val="41652543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13B469F-12FC-4007-9539-1445CDFA001E}" type="datetimeFigureOut">
              <a:rPr lang="ru-RU" smtClean="0"/>
              <a:t>25.05.2022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4BA945B-B141-4CF3-B3EB-58478E66882E}" type="slidenum">
              <a:rPr lang="ru-RU" smtClean="0"/>
              <a:t>‹#›</a:t>
            </a:fld>
            <a:endParaRPr lang="ru-RU"/>
          </a:p>
        </p:txBody>
      </p:sp>
    </p:spTree>
    <p:extLst>
      <p:ext uri="{BB962C8B-B14F-4D97-AF65-F5344CB8AC3E}">
        <p14:creationId xmlns:p14="http://schemas.microsoft.com/office/powerpoint/2010/main" val="40422505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13B469F-12FC-4007-9539-1445CDFA001E}" type="datetimeFigureOut">
              <a:rPr lang="ru-RU" smtClean="0"/>
              <a:t>25.05.2022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4BA945B-B141-4CF3-B3EB-58478E66882E}" type="slidenum">
              <a:rPr lang="ru-RU" smtClean="0"/>
              <a:t>‹#›</a:t>
            </a:fld>
            <a:endParaRPr lang="ru-RU"/>
          </a:p>
        </p:txBody>
      </p:sp>
    </p:spTree>
    <p:extLst>
      <p:ext uri="{BB962C8B-B14F-4D97-AF65-F5344CB8AC3E}">
        <p14:creationId xmlns:p14="http://schemas.microsoft.com/office/powerpoint/2010/main" val="27769869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13B469F-12FC-4007-9539-1445CDFA001E}" type="datetimeFigureOut">
              <a:rPr lang="ru-RU" smtClean="0"/>
              <a:t>25.05.2022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4BA945B-B141-4CF3-B3EB-58478E66882E}" type="slidenum">
              <a:rPr lang="ru-RU" smtClean="0"/>
              <a:t>‹#›</a:t>
            </a:fld>
            <a:endParaRPr lang="ru-RU"/>
          </a:p>
        </p:txBody>
      </p:sp>
    </p:spTree>
    <p:extLst>
      <p:ext uri="{BB962C8B-B14F-4D97-AF65-F5344CB8AC3E}">
        <p14:creationId xmlns:p14="http://schemas.microsoft.com/office/powerpoint/2010/main" val="34750114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13B469F-12FC-4007-9539-1445CDFA001E}" type="datetimeFigureOut">
              <a:rPr lang="ru-RU" smtClean="0"/>
              <a:t>25.05.2022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4BA945B-B141-4CF3-B3EB-58478E66882E}" type="slidenum">
              <a:rPr lang="ru-RU" smtClean="0"/>
              <a:t>‹#›</a:t>
            </a:fld>
            <a:endParaRPr lang="ru-RU"/>
          </a:p>
        </p:txBody>
      </p:sp>
    </p:spTree>
    <p:extLst>
      <p:ext uri="{BB962C8B-B14F-4D97-AF65-F5344CB8AC3E}">
        <p14:creationId xmlns:p14="http://schemas.microsoft.com/office/powerpoint/2010/main" val="40688600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313B469F-12FC-4007-9539-1445CDFA001E}" type="datetimeFigureOut">
              <a:rPr lang="ru-RU" smtClean="0"/>
              <a:t>25.05.2022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4BA945B-B141-4CF3-B3EB-58478E66882E}" type="slidenum">
              <a:rPr lang="ru-RU" smtClean="0"/>
              <a:t>‹#›</a:t>
            </a:fld>
            <a:endParaRPr lang="ru-RU"/>
          </a:p>
        </p:txBody>
      </p:sp>
    </p:spTree>
    <p:extLst>
      <p:ext uri="{BB962C8B-B14F-4D97-AF65-F5344CB8AC3E}">
        <p14:creationId xmlns:p14="http://schemas.microsoft.com/office/powerpoint/2010/main" val="3371050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313B469F-12FC-4007-9539-1445CDFA001E}" type="datetimeFigureOut">
              <a:rPr lang="ru-RU" smtClean="0"/>
              <a:t>25.05.2022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54BA945B-B141-4CF3-B3EB-58478E66882E}" type="slidenum">
              <a:rPr lang="ru-RU" smtClean="0"/>
              <a:t>‹#›</a:t>
            </a:fld>
            <a:endParaRPr lang="ru-RU"/>
          </a:p>
        </p:txBody>
      </p:sp>
    </p:spTree>
    <p:extLst>
      <p:ext uri="{BB962C8B-B14F-4D97-AF65-F5344CB8AC3E}">
        <p14:creationId xmlns:p14="http://schemas.microsoft.com/office/powerpoint/2010/main" val="11086308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313B469F-12FC-4007-9539-1445CDFA001E}" type="datetimeFigureOut">
              <a:rPr lang="ru-RU" smtClean="0"/>
              <a:t>25.05.2022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54BA945B-B141-4CF3-B3EB-58478E66882E}" type="slidenum">
              <a:rPr lang="ru-RU" smtClean="0"/>
              <a:t>‹#›</a:t>
            </a:fld>
            <a:endParaRPr lang="ru-RU"/>
          </a:p>
        </p:txBody>
      </p:sp>
    </p:spTree>
    <p:extLst>
      <p:ext uri="{BB962C8B-B14F-4D97-AF65-F5344CB8AC3E}">
        <p14:creationId xmlns:p14="http://schemas.microsoft.com/office/powerpoint/2010/main" val="14544421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3B469F-12FC-4007-9539-1445CDFA001E}" type="datetimeFigureOut">
              <a:rPr lang="ru-RU" smtClean="0"/>
              <a:t>25.05.2022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54BA945B-B141-4CF3-B3EB-58478E66882E}" type="slidenum">
              <a:rPr lang="ru-RU" smtClean="0"/>
              <a:t>‹#›</a:t>
            </a:fld>
            <a:endParaRPr lang="ru-RU"/>
          </a:p>
        </p:txBody>
      </p:sp>
    </p:spTree>
    <p:extLst>
      <p:ext uri="{BB962C8B-B14F-4D97-AF65-F5344CB8AC3E}">
        <p14:creationId xmlns:p14="http://schemas.microsoft.com/office/powerpoint/2010/main" val="22936251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313B469F-12FC-4007-9539-1445CDFA001E}" type="datetimeFigureOut">
              <a:rPr lang="ru-RU" smtClean="0"/>
              <a:t>25.05.2022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4BA945B-B141-4CF3-B3EB-58478E66882E}" type="slidenum">
              <a:rPr lang="ru-RU" smtClean="0"/>
              <a:t>‹#›</a:t>
            </a:fld>
            <a:endParaRPr lang="ru-RU"/>
          </a:p>
        </p:txBody>
      </p:sp>
    </p:spTree>
    <p:extLst>
      <p:ext uri="{BB962C8B-B14F-4D97-AF65-F5344CB8AC3E}">
        <p14:creationId xmlns:p14="http://schemas.microsoft.com/office/powerpoint/2010/main" val="2417315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313B469F-12FC-4007-9539-1445CDFA001E}" type="datetimeFigureOut">
              <a:rPr lang="ru-RU" smtClean="0"/>
              <a:t>25.05.2022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4BA945B-B141-4CF3-B3EB-58478E66882E}" type="slidenum">
              <a:rPr lang="ru-RU" smtClean="0"/>
              <a:t>‹#›</a:t>
            </a:fld>
            <a:endParaRPr lang="ru-RU"/>
          </a:p>
        </p:txBody>
      </p:sp>
    </p:spTree>
    <p:extLst>
      <p:ext uri="{BB962C8B-B14F-4D97-AF65-F5344CB8AC3E}">
        <p14:creationId xmlns:p14="http://schemas.microsoft.com/office/powerpoint/2010/main" val="1153964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13B469F-12FC-4007-9539-1445CDFA001E}" type="datetimeFigureOut">
              <a:rPr lang="ru-RU" smtClean="0"/>
              <a:t>25.05.2022</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4BA945B-B141-4CF3-B3EB-58478E66882E}" type="slidenum">
              <a:rPr lang="ru-RU" smtClean="0"/>
              <a:t>‹#›</a:t>
            </a:fld>
            <a:endParaRPr lang="ru-RU"/>
          </a:p>
        </p:txBody>
      </p:sp>
    </p:spTree>
    <p:extLst>
      <p:ext uri="{BB962C8B-B14F-4D97-AF65-F5344CB8AC3E}">
        <p14:creationId xmlns:p14="http://schemas.microsoft.com/office/powerpoint/2010/main" val="20230440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400" dirty="0" smtClean="0">
                <a:solidFill>
                  <a:schemeClr val="tx1"/>
                </a:solidFill>
                <a:latin typeface="Times New Roman" panose="02020603050405020304" pitchFamily="18" charset="0"/>
                <a:cs typeface="Times New Roman" panose="02020603050405020304" pitchFamily="18" charset="0"/>
              </a:rPr>
              <a:t>Ставропольский государственный аграрный университет</a:t>
            </a:r>
            <a:br>
              <a:rPr lang="ru-RU" sz="2400" dirty="0" smtClean="0">
                <a:solidFill>
                  <a:schemeClr val="tx1"/>
                </a:solidFill>
                <a:latin typeface="Times New Roman" panose="02020603050405020304" pitchFamily="18" charset="0"/>
                <a:cs typeface="Times New Roman" panose="02020603050405020304" pitchFamily="18" charset="0"/>
              </a:rPr>
            </a:br>
            <a:r>
              <a:rPr lang="ru-RU" sz="2400" dirty="0" smtClean="0">
                <a:solidFill>
                  <a:schemeClr val="tx1"/>
                </a:solidFill>
                <a:latin typeface="Times New Roman" panose="02020603050405020304" pitchFamily="18" charset="0"/>
                <a:cs typeface="Times New Roman" panose="02020603050405020304" pitchFamily="18" charset="0"/>
              </a:rPr>
              <a:t>Кафедра Информационные системы</a:t>
            </a:r>
            <a:br>
              <a:rPr lang="ru-RU" sz="2400" dirty="0" smtClean="0">
                <a:solidFill>
                  <a:schemeClr val="tx1"/>
                </a:solidFill>
                <a:latin typeface="Times New Roman" panose="02020603050405020304" pitchFamily="18" charset="0"/>
                <a:cs typeface="Times New Roman" panose="02020603050405020304" pitchFamily="18" charset="0"/>
              </a:rPr>
            </a:br>
            <a:r>
              <a:rPr lang="ru-RU" sz="2400" dirty="0" smtClean="0">
                <a:solidFill>
                  <a:schemeClr val="tx1"/>
                </a:solidFill>
                <a:latin typeface="Times New Roman" panose="02020603050405020304" pitchFamily="18" charset="0"/>
                <a:cs typeface="Times New Roman" panose="02020603050405020304" pitchFamily="18" charset="0"/>
              </a:rPr>
              <a:t>Дисциплина: </a:t>
            </a:r>
            <a:r>
              <a:rPr lang="ru-RU" sz="2400" dirty="0" smtClean="0">
                <a:solidFill>
                  <a:schemeClr val="tx1"/>
                </a:solidFill>
                <a:latin typeface="Times New Roman" panose="02020603050405020304" pitchFamily="18" charset="0"/>
                <a:cs typeface="Times New Roman" panose="02020603050405020304" pitchFamily="18" charset="0"/>
              </a:rPr>
              <a:t>Информационная безопасность в электронном бизнесе</a:t>
            </a:r>
            <a:r>
              <a:rPr lang="ru-RU" sz="2400" dirty="0" smtClean="0">
                <a:solidFill>
                  <a:schemeClr val="tx1"/>
                </a:solidFill>
                <a:latin typeface="Times New Roman" panose="02020603050405020304" pitchFamily="18" charset="0"/>
                <a:cs typeface="Times New Roman" panose="02020603050405020304" pitchFamily="18" charset="0"/>
              </a:rPr>
              <a:t/>
            </a:r>
            <a:br>
              <a:rPr lang="ru-RU" sz="2400" dirty="0" smtClean="0">
                <a:solidFill>
                  <a:schemeClr val="tx1"/>
                </a:solidFill>
                <a:latin typeface="Times New Roman" panose="02020603050405020304" pitchFamily="18" charset="0"/>
                <a:cs typeface="Times New Roman" panose="02020603050405020304" pitchFamily="18" charset="0"/>
              </a:rPr>
            </a:br>
            <a:r>
              <a:rPr lang="ru-RU" sz="2400" dirty="0" smtClean="0">
                <a:solidFill>
                  <a:schemeClr val="tx1"/>
                </a:solidFill>
                <a:latin typeface="Times New Roman" panose="02020603050405020304" pitchFamily="18" charset="0"/>
                <a:cs typeface="Times New Roman" panose="02020603050405020304" pitchFamily="18" charset="0"/>
              </a:rPr>
              <a:t>Специальность:  Бизнес-информатика (</a:t>
            </a:r>
            <a:r>
              <a:rPr lang="ru-RU" sz="2400" dirty="0" smtClean="0">
                <a:solidFill>
                  <a:schemeClr val="tx1"/>
                </a:solidFill>
                <a:latin typeface="Times New Roman" panose="02020603050405020304" pitchFamily="18" charset="0"/>
                <a:cs typeface="Times New Roman" panose="02020603050405020304" pitchFamily="18" charset="0"/>
              </a:rPr>
              <a:t>электронный бизнес)</a:t>
            </a:r>
            <a:endParaRPr lang="ru-RU" sz="2400" dirty="0">
              <a:solidFill>
                <a:schemeClr val="tx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a:bodyPr>
          <a:lstStyle/>
          <a:p>
            <a:pPr marL="0" indent="0">
              <a:buNone/>
            </a:pPr>
            <a:r>
              <a:rPr lang="ru-RU" sz="3200" b="1" dirty="0" smtClean="0">
                <a:latin typeface="Times New Roman" panose="02020603050405020304" pitchFamily="18" charset="0"/>
                <a:cs typeface="Times New Roman" panose="02020603050405020304" pitchFamily="18" charset="0"/>
              </a:rPr>
              <a:t>ПРАКТИЧЕСКОЕ </a:t>
            </a:r>
            <a:r>
              <a:rPr lang="ru-RU" sz="3200" b="1" dirty="0" smtClean="0">
                <a:solidFill>
                  <a:schemeClr val="tx1"/>
                </a:solidFill>
                <a:latin typeface="Times New Roman" panose="02020603050405020304" pitchFamily="18" charset="0"/>
                <a:cs typeface="Times New Roman" panose="02020603050405020304" pitchFamily="18" charset="0"/>
              </a:rPr>
              <a:t>ЗАНЯТИЕ</a:t>
            </a:r>
            <a:r>
              <a:rPr lang="ru-RU" sz="3200" b="1" dirty="0" smtClean="0">
                <a:latin typeface="Times New Roman" panose="02020603050405020304" pitchFamily="18" charset="0"/>
                <a:cs typeface="Times New Roman" panose="02020603050405020304" pitchFamily="18" charset="0"/>
              </a:rPr>
              <a:t>   № 7 </a:t>
            </a:r>
          </a:p>
          <a:p>
            <a:pPr marL="0" indent="0">
              <a:buNone/>
            </a:pPr>
            <a:endParaRPr lang="ru-RU" sz="2400" b="1" dirty="0">
              <a:latin typeface="Times New Roman" panose="02020603050405020304" pitchFamily="18" charset="0"/>
              <a:cs typeface="Times New Roman" panose="02020603050405020304" pitchFamily="18" charset="0"/>
            </a:endParaRPr>
          </a:p>
          <a:p>
            <a:pPr marL="0" indent="0">
              <a:buNone/>
            </a:pPr>
            <a:endParaRPr lang="ru-RU" sz="2400" b="1" dirty="0" smtClean="0">
              <a:latin typeface="Times New Roman" panose="02020603050405020304" pitchFamily="18" charset="0"/>
              <a:cs typeface="Times New Roman" panose="02020603050405020304" pitchFamily="18" charset="0"/>
            </a:endParaRPr>
          </a:p>
          <a:p>
            <a:pPr algn="ctr"/>
            <a:r>
              <a:rPr lang="ru-RU" sz="2400" b="1" dirty="0" smtClean="0">
                <a:latin typeface="Times New Roman" panose="02020603050405020304" pitchFamily="18" charset="0"/>
                <a:cs typeface="Times New Roman" panose="02020603050405020304" pitchFamily="18" charset="0"/>
              </a:rPr>
              <a:t>Тема: «</a:t>
            </a:r>
            <a:r>
              <a:rPr lang="ru-RU" sz="2400" b="1" dirty="0">
                <a:solidFill>
                  <a:srgbClr val="000000"/>
                </a:solidFill>
                <a:latin typeface="Arial" panose="020B0604020202020204" pitchFamily="34" charset="0"/>
              </a:rPr>
              <a:t>Разработка электронного кодового </a:t>
            </a:r>
            <a:r>
              <a:rPr lang="ru-RU" sz="2400" b="1" dirty="0" smtClean="0">
                <a:solidFill>
                  <a:srgbClr val="000000"/>
                </a:solidFill>
                <a:latin typeface="Arial" panose="020B0604020202020204" pitchFamily="34" charset="0"/>
              </a:rPr>
              <a:t>замка для защиты помещений электронных торгов</a:t>
            </a:r>
            <a:r>
              <a:rPr lang="ru-RU" sz="2400" b="1" dirty="0" smtClean="0">
                <a:solidFill>
                  <a:srgbClr val="000000"/>
                </a:solidFill>
                <a:latin typeface="Arial" panose="020B0604020202020204" pitchFamily="34" charset="0"/>
              </a:rPr>
              <a:t>»</a:t>
            </a:r>
          </a:p>
          <a:p>
            <a:pPr algn="ctr"/>
            <a:endParaRPr lang="ru-RU" sz="2400" b="1" dirty="0">
              <a:solidFill>
                <a:srgbClr val="000000"/>
              </a:solidFill>
              <a:latin typeface="Arial" panose="020B0604020202020204" pitchFamily="34" charset="0"/>
            </a:endParaRPr>
          </a:p>
          <a:p>
            <a:pPr marL="0" indent="0" algn="ctr">
              <a:buNone/>
            </a:pPr>
            <a:r>
              <a:rPr lang="ru-RU" sz="2400" b="1" dirty="0" smtClean="0">
                <a:solidFill>
                  <a:srgbClr val="000000"/>
                </a:solidFill>
                <a:latin typeface="Arial" panose="020B0604020202020204" pitchFamily="34" charset="0"/>
              </a:rPr>
              <a:t>Ставрополь, 2022</a:t>
            </a:r>
            <a:endParaRPr lang="ru-RU" sz="2400" b="1" dirty="0">
              <a:solidFill>
                <a:srgbClr val="000000"/>
              </a:solidFill>
              <a:latin typeface="Arial" panose="020B0604020202020204" pitchFamily="34" charset="0"/>
            </a:endParaRPr>
          </a:p>
          <a:p>
            <a:pPr marL="0" indent="0">
              <a:buNone/>
            </a:pPr>
            <a:endParaRPr lang="ru-RU"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22915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Разработка структурной </a:t>
            </a:r>
            <a:r>
              <a:rPr lang="ru-RU" dirty="0"/>
              <a:t>схема микроконтроллера </a:t>
            </a:r>
          </a:p>
        </p:txBody>
      </p:sp>
      <p:pic>
        <p:nvPicPr>
          <p:cNvPr id="4" name="Объект 3"/>
          <p:cNvPicPr>
            <a:picLocks noGrp="1" noChangeAspect="1"/>
          </p:cNvPicPr>
          <p:nvPr>
            <p:ph idx="1"/>
          </p:nvPr>
        </p:nvPicPr>
        <p:blipFill>
          <a:blip r:embed="rId2"/>
          <a:stretch>
            <a:fillRect/>
          </a:stretch>
        </p:blipFill>
        <p:spPr>
          <a:xfrm>
            <a:off x="831290" y="2328653"/>
            <a:ext cx="3457575" cy="3352800"/>
          </a:xfrm>
          <a:prstGeom prst="rect">
            <a:avLst/>
          </a:prstGeom>
        </p:spPr>
      </p:pic>
      <p:sp>
        <p:nvSpPr>
          <p:cNvPr id="5" name="Прямоугольник 4"/>
          <p:cNvSpPr/>
          <p:nvPr/>
        </p:nvSpPr>
        <p:spPr>
          <a:xfrm>
            <a:off x="4549541" y="2328653"/>
            <a:ext cx="6096000" cy="4524315"/>
          </a:xfrm>
          <a:prstGeom prst="rect">
            <a:avLst/>
          </a:prstGeom>
        </p:spPr>
        <p:txBody>
          <a:bodyPr>
            <a:spAutoFit/>
          </a:bodyPr>
          <a:lstStyle/>
          <a:p>
            <a:pPr algn="just"/>
            <a:r>
              <a:rPr lang="ru-RU" dirty="0">
                <a:solidFill>
                  <a:srgbClr val="000000"/>
                </a:solidFill>
                <a:latin typeface="Arial" panose="020B0604020202020204" pitchFamily="34" charset="0"/>
              </a:rPr>
              <a:t>Назначение основных </a:t>
            </a:r>
            <a:r>
              <a:rPr lang="ru-RU" dirty="0" smtClean="0">
                <a:solidFill>
                  <a:srgbClr val="000000"/>
                </a:solidFill>
                <a:latin typeface="Arial" panose="020B0604020202020204" pitchFamily="34" charset="0"/>
              </a:rPr>
              <a:t>выводов микросхемы</a:t>
            </a:r>
            <a:r>
              <a:rPr lang="ru-RU" dirty="0">
                <a:solidFill>
                  <a:srgbClr val="000000"/>
                </a:solidFill>
                <a:latin typeface="Arial" panose="020B0604020202020204" pitchFamily="34" charset="0"/>
              </a:rPr>
              <a:t>:</a:t>
            </a:r>
          </a:p>
          <a:p>
            <a:pPr algn="just"/>
            <a:r>
              <a:rPr lang="ru-RU" dirty="0">
                <a:solidFill>
                  <a:srgbClr val="000000"/>
                </a:solidFill>
                <a:latin typeface="Arial" panose="020B0604020202020204" pitchFamily="34" charset="0"/>
              </a:rPr>
              <a:t>- VCC – напряжение питания;</a:t>
            </a:r>
          </a:p>
          <a:p>
            <a:pPr algn="just"/>
            <a:r>
              <a:rPr lang="ru-RU" dirty="0">
                <a:solidFill>
                  <a:srgbClr val="000000"/>
                </a:solidFill>
                <a:latin typeface="Arial" panose="020B0604020202020204" pitchFamily="34" charset="0"/>
              </a:rPr>
              <a:t>- GND – земля;</a:t>
            </a:r>
          </a:p>
          <a:p>
            <a:pPr algn="just"/>
            <a:r>
              <a:rPr lang="ru-RU" dirty="0">
                <a:solidFill>
                  <a:srgbClr val="000000"/>
                </a:solidFill>
                <a:latin typeface="Arial" panose="020B0604020202020204" pitchFamily="34" charset="0"/>
              </a:rPr>
              <a:t>- VDD – напряжение питания, подводимое только к ядру и встроенной памяти программ;</a:t>
            </a:r>
          </a:p>
          <a:p>
            <a:pPr algn="just"/>
            <a:r>
              <a:rPr lang="ru-RU" dirty="0">
                <a:solidFill>
                  <a:srgbClr val="000000"/>
                </a:solidFill>
                <a:latin typeface="Arial" panose="020B0604020202020204" pitchFamily="34" charset="0"/>
              </a:rPr>
              <a:t>- P0,P1,P2,P3 – двунаправленные порты ввода-вывода;</a:t>
            </a:r>
          </a:p>
          <a:p>
            <a:pPr algn="just"/>
            <a:r>
              <a:rPr lang="ru-RU" dirty="0">
                <a:solidFill>
                  <a:srgbClr val="000000"/>
                </a:solidFill>
                <a:latin typeface="Arial" panose="020B0604020202020204" pitchFamily="34" charset="0"/>
              </a:rPr>
              <a:t>- EA – доступ к внешней памяти;</a:t>
            </a:r>
          </a:p>
          <a:p>
            <a:pPr algn="just"/>
            <a:r>
              <a:rPr lang="ru-RU" dirty="0">
                <a:solidFill>
                  <a:srgbClr val="000000"/>
                </a:solidFill>
                <a:latin typeface="Arial" panose="020B0604020202020204" pitchFamily="34" charset="0"/>
              </a:rPr>
              <a:t>- </a:t>
            </a:r>
            <a:r>
              <a:rPr lang="ru-RU" dirty="0" err="1">
                <a:solidFill>
                  <a:srgbClr val="000000"/>
                </a:solidFill>
                <a:latin typeface="Arial" panose="020B0604020202020204" pitchFamily="34" charset="0"/>
              </a:rPr>
              <a:t>RxD</a:t>
            </a:r>
            <a:r>
              <a:rPr lang="ru-RU" dirty="0">
                <a:solidFill>
                  <a:srgbClr val="000000"/>
                </a:solidFill>
                <a:latin typeface="Arial" panose="020B0604020202020204" pitchFamily="34" charset="0"/>
              </a:rPr>
              <a:t> – выход приёмника UART;</a:t>
            </a:r>
          </a:p>
          <a:p>
            <a:pPr algn="just"/>
            <a:r>
              <a:rPr lang="ru-RU" dirty="0">
                <a:solidFill>
                  <a:srgbClr val="000000"/>
                </a:solidFill>
                <a:latin typeface="Arial" panose="020B0604020202020204" pitchFamily="34" charset="0"/>
              </a:rPr>
              <a:t>- </a:t>
            </a:r>
            <a:r>
              <a:rPr lang="ru-RU" dirty="0" err="1">
                <a:solidFill>
                  <a:srgbClr val="000000"/>
                </a:solidFill>
                <a:latin typeface="Arial" panose="020B0604020202020204" pitchFamily="34" charset="0"/>
              </a:rPr>
              <a:t>TxD</a:t>
            </a:r>
            <a:r>
              <a:rPr lang="ru-RU" dirty="0">
                <a:solidFill>
                  <a:srgbClr val="000000"/>
                </a:solidFill>
                <a:latin typeface="Arial" panose="020B0604020202020204" pitchFamily="34" charset="0"/>
              </a:rPr>
              <a:t> – выход передатчика UART;</a:t>
            </a:r>
          </a:p>
          <a:p>
            <a:pPr algn="just"/>
            <a:r>
              <a:rPr lang="ru-RU" dirty="0">
                <a:solidFill>
                  <a:srgbClr val="000000"/>
                </a:solidFill>
                <a:latin typeface="Arial" panose="020B0604020202020204" pitchFamily="34" charset="0"/>
              </a:rPr>
              <a:t>- PSEN – переключатель разрешения внешней памяти;</a:t>
            </a:r>
          </a:p>
          <a:p>
            <a:pPr algn="just"/>
            <a:r>
              <a:rPr lang="ru-RU" dirty="0">
                <a:solidFill>
                  <a:srgbClr val="000000"/>
                </a:solidFill>
                <a:latin typeface="Arial" panose="020B0604020202020204" pitchFamily="34" charset="0"/>
              </a:rPr>
              <a:t>- ALE – разрешение защёлкивания старшей части адреса при доступе к внешней памяти</a:t>
            </a:r>
          </a:p>
          <a:p>
            <a:pPr algn="just"/>
            <a:r>
              <a:rPr lang="ru-RU" dirty="0">
                <a:solidFill>
                  <a:srgbClr val="000000"/>
                </a:solidFill>
                <a:latin typeface="Arial" panose="020B0604020202020204" pitchFamily="34" charset="0"/>
              </a:rPr>
              <a:t>- XTAL1, XTAL2 – выводы для подсоединения внешнего кварцевого резонатора;</a:t>
            </a:r>
          </a:p>
          <a:p>
            <a:pPr algn="just"/>
            <a:r>
              <a:rPr lang="ru-RU" dirty="0">
                <a:solidFill>
                  <a:srgbClr val="000000"/>
                </a:solidFill>
                <a:latin typeface="Arial" panose="020B0604020202020204" pitchFamily="34" charset="0"/>
              </a:rPr>
              <a:t>- RESET – вход сброса [5].</a:t>
            </a:r>
            <a:endParaRPr lang="ru-RU"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21256976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Проектирование сопряжения контроллера и кнопок ключа</a:t>
            </a:r>
            <a:endParaRPr lang="ru-RU" dirty="0"/>
          </a:p>
        </p:txBody>
      </p:sp>
      <p:pic>
        <p:nvPicPr>
          <p:cNvPr id="5122" name="Picture 2" descr="https://www.bestreferat.ru/images/paper/69/49/8524969.jpe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423319" y="2672556"/>
            <a:ext cx="5105400" cy="2857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631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Алгоритм работы</a:t>
            </a:r>
            <a:endParaRPr lang="ru-RU" dirty="0"/>
          </a:p>
        </p:txBody>
      </p:sp>
      <p:sp>
        <p:nvSpPr>
          <p:cNvPr id="3" name="Объект 2"/>
          <p:cNvSpPr>
            <a:spLocks noGrp="1"/>
          </p:cNvSpPr>
          <p:nvPr>
            <p:ph idx="1"/>
          </p:nvPr>
        </p:nvSpPr>
        <p:spPr>
          <a:xfrm>
            <a:off x="677333" y="2160589"/>
            <a:ext cx="9997083" cy="3880773"/>
          </a:xfrm>
        </p:spPr>
        <p:txBody>
          <a:bodyPr>
            <a:normAutofit fontScale="92500" lnSpcReduction="10000"/>
          </a:bodyPr>
          <a:lstStyle/>
          <a:p>
            <a:pPr marL="0" indent="0">
              <a:buNone/>
            </a:pPr>
            <a:r>
              <a:rPr lang="ru-RU" dirty="0" smtClean="0">
                <a:solidFill>
                  <a:srgbClr val="000000"/>
                </a:solidFill>
                <a:latin typeface="Arial" panose="020B0604020202020204" pitchFamily="34" charset="0"/>
              </a:rPr>
              <a:t>Для </a:t>
            </a:r>
            <a:r>
              <a:rPr lang="ru-RU" dirty="0">
                <a:solidFill>
                  <a:srgbClr val="000000"/>
                </a:solidFill>
                <a:latin typeface="Arial" panose="020B0604020202020204" pitchFamily="34" charset="0"/>
              </a:rPr>
              <a:t>работы с клавиатурой используются 7 выводов порта P0. Все четыре ряда кнопок опрашиваются по очереди. Для опроса первого ряда на выводах P0.1-P0.3 </a:t>
            </a:r>
            <a:r>
              <a:rPr lang="ru-RU" dirty="0" err="1">
                <a:solidFill>
                  <a:srgbClr val="000000"/>
                </a:solidFill>
                <a:latin typeface="Arial" panose="020B0604020202020204" pitchFamily="34" charset="0"/>
              </a:rPr>
              <a:t>программно</a:t>
            </a:r>
            <a:r>
              <a:rPr lang="ru-RU" dirty="0">
                <a:solidFill>
                  <a:srgbClr val="000000"/>
                </a:solidFill>
                <a:latin typeface="Arial" panose="020B0604020202020204" pitchFamily="34" charset="0"/>
              </a:rPr>
              <a:t> устанавливаются единицы, а на выводе P0.0 – ноль. Теперь если нажать любую кнопку первого ряда, вывод P0.0 замкнётся с выводом P0.4, P0.5 или P0.6, и на нём установится ноль. Если ни одна кнопка не нажата, на выводах P0.4, P0.5 и P0.6 будет единица за счёт подтягивающих резисторов R6-R8, которые создают на выводах высокий потенциал. Резисторы возьмём равными 4,7КОм. Аналогично опрашиваются оставшиеся три ряда кнопок на клавиатуре. При нажатии на кнопку имеет место явление дребезга контактов, однако эту проблему можно решить </a:t>
            </a:r>
            <a:r>
              <a:rPr lang="ru-RU" dirty="0" err="1">
                <a:solidFill>
                  <a:srgbClr val="000000"/>
                </a:solidFill>
                <a:latin typeface="Arial" panose="020B0604020202020204" pitchFamily="34" charset="0"/>
              </a:rPr>
              <a:t>программно</a:t>
            </a:r>
            <a:r>
              <a:rPr lang="ru-RU" dirty="0">
                <a:solidFill>
                  <a:srgbClr val="000000"/>
                </a:solidFill>
                <a:latin typeface="Arial" panose="020B0604020202020204" pitchFamily="34" charset="0"/>
              </a:rPr>
              <a:t>. Для этого при нажатии кнопки вводится задержка, по длительности равная переходному процессу в цепи, что позволяет избежать ложных срабатываний кнопок. Величина задержки подбирается экспериментально для каждого типа оборудования. Для примера будем используется задержка длительностью 5 </a:t>
            </a:r>
            <a:r>
              <a:rPr lang="ru-RU" dirty="0" err="1">
                <a:solidFill>
                  <a:srgbClr val="000000"/>
                </a:solidFill>
                <a:latin typeface="Arial" panose="020B0604020202020204" pitchFamily="34" charset="0"/>
              </a:rPr>
              <a:t>мс</a:t>
            </a:r>
            <a:r>
              <a:rPr lang="ru-RU" dirty="0">
                <a:solidFill>
                  <a:srgbClr val="000000"/>
                </a:solidFill>
                <a:latin typeface="Arial" panose="020B0604020202020204" pitchFamily="34" charset="0"/>
              </a:rPr>
              <a:t>. У такого способа есть недостаток – он замедляет работу программы, однако в данном случае это не имеет значения, так как для выполнения поставленной задачи не требуется большое быстродействие. За те 5 </a:t>
            </a:r>
            <a:r>
              <a:rPr lang="ru-RU" dirty="0" err="1">
                <a:solidFill>
                  <a:srgbClr val="000000"/>
                </a:solidFill>
                <a:latin typeface="Arial" panose="020B0604020202020204" pitchFamily="34" charset="0"/>
              </a:rPr>
              <a:t>мс</a:t>
            </a:r>
            <a:r>
              <a:rPr lang="ru-RU" dirty="0">
                <a:solidFill>
                  <a:srgbClr val="000000"/>
                </a:solidFill>
                <a:latin typeface="Arial" panose="020B0604020202020204" pitchFamily="34" charset="0"/>
              </a:rPr>
              <a:t>, которые программа ждёт, пользователь просто не успеет нажать на другую кнопку.</a:t>
            </a:r>
            <a:endParaRPr lang="ru-RU" dirty="0"/>
          </a:p>
        </p:txBody>
      </p:sp>
    </p:spTree>
    <p:extLst>
      <p:ext uri="{BB962C8B-B14F-4D97-AF65-F5344CB8AC3E}">
        <p14:creationId xmlns:p14="http://schemas.microsoft.com/office/powerpoint/2010/main" val="40062117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u="sng" dirty="0">
                <a:solidFill>
                  <a:srgbClr val="0066FF"/>
                </a:solidFill>
                <a:latin typeface="Arial" panose="020B0604020202020204" pitchFamily="34" charset="0"/>
              </a:rPr>
              <a:t>Блок-схема работы программы</a:t>
            </a:r>
            <a:r>
              <a:rPr lang="ru-RU" b="1" dirty="0">
                <a:solidFill>
                  <a:srgbClr val="000000"/>
                </a:solidFill>
                <a:latin typeface="Arial" panose="020B0604020202020204" pitchFamily="34" charset="0"/>
              </a:rPr>
              <a:t/>
            </a:r>
            <a:br>
              <a:rPr lang="ru-RU" b="1" dirty="0">
                <a:solidFill>
                  <a:srgbClr val="000000"/>
                </a:solidFill>
                <a:latin typeface="Arial" panose="020B0604020202020204" pitchFamily="34" charset="0"/>
              </a:rPr>
            </a:br>
            <a:endParaRPr lang="ru-RU" dirty="0"/>
          </a:p>
        </p:txBody>
      </p:sp>
      <p:pic>
        <p:nvPicPr>
          <p:cNvPr id="6146" name="Picture 2" descr="https://www.bestreferat.ru/images/paper/79/49/8524979.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983832" y="1339605"/>
            <a:ext cx="4244741" cy="58843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56145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Предметно-ориентированная задача:  Опишите работу программы</a:t>
            </a:r>
            <a:endParaRPr lang="ru-RU" dirty="0"/>
          </a:p>
        </p:txBody>
      </p:sp>
      <p:pic>
        <p:nvPicPr>
          <p:cNvPr id="7170" name="Picture 2" descr="https://www.bestreferat.ru/images/paper/79/49/8524979.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31242" y="2131712"/>
            <a:ext cx="2799921" cy="3881437"/>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4851133" y="3244332"/>
            <a:ext cx="3898231" cy="369332"/>
          </a:xfrm>
          <a:prstGeom prst="rect">
            <a:avLst/>
          </a:prstGeom>
        </p:spPr>
        <p:txBody>
          <a:bodyPr wrap="square">
            <a:spAutoFit/>
          </a:bodyPr>
          <a:lstStyle/>
          <a:p>
            <a:r>
              <a:rPr lang="ru-RU" dirty="0" smtClean="0">
                <a:solidFill>
                  <a:srgbClr val="000000"/>
                </a:solidFill>
                <a:latin typeface="Arial" panose="020B0604020202020204" pitchFamily="34" charset="0"/>
              </a:rPr>
              <a:t>Задача – режим «Ввод кода».</a:t>
            </a:r>
            <a:endParaRPr lang="ru-RU" dirty="0"/>
          </a:p>
        </p:txBody>
      </p:sp>
    </p:spTree>
    <p:extLst>
      <p:ext uri="{BB962C8B-B14F-4D97-AF65-F5344CB8AC3E}">
        <p14:creationId xmlns:p14="http://schemas.microsoft.com/office/powerpoint/2010/main" val="5765489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Контрольные вопросы</a:t>
            </a:r>
            <a:endParaRPr lang="ru-RU" dirty="0"/>
          </a:p>
        </p:txBody>
      </p:sp>
      <p:sp>
        <p:nvSpPr>
          <p:cNvPr id="3" name="Объект 2"/>
          <p:cNvSpPr>
            <a:spLocks noGrp="1"/>
          </p:cNvSpPr>
          <p:nvPr>
            <p:ph idx="1"/>
          </p:nvPr>
        </p:nvSpPr>
        <p:spPr/>
        <p:txBody>
          <a:bodyPr/>
          <a:lstStyle/>
          <a:p>
            <a:pPr marL="0" indent="0">
              <a:buNone/>
            </a:pPr>
            <a:r>
              <a:rPr lang="ru-RU" dirty="0" smtClean="0"/>
              <a:t>1. Проектирование </a:t>
            </a:r>
            <a:r>
              <a:rPr lang="ru-RU" dirty="0"/>
              <a:t>структурной </a:t>
            </a:r>
            <a:r>
              <a:rPr lang="ru-RU" dirty="0" smtClean="0"/>
              <a:t>схемы.</a:t>
            </a:r>
          </a:p>
          <a:p>
            <a:pPr marL="0" indent="0">
              <a:buNone/>
            </a:pPr>
            <a:r>
              <a:rPr lang="ru-RU" dirty="0" smtClean="0"/>
              <a:t>2. </a:t>
            </a:r>
            <a:r>
              <a:rPr lang="ru-RU" dirty="0"/>
              <a:t>Разработка структурной схема микроконтроллера </a:t>
            </a:r>
            <a:r>
              <a:rPr lang="ru-RU" dirty="0" smtClean="0"/>
              <a:t>.</a:t>
            </a:r>
          </a:p>
          <a:p>
            <a:pPr marL="0" indent="0">
              <a:buNone/>
            </a:pPr>
            <a:r>
              <a:rPr lang="ru-RU" dirty="0" smtClean="0"/>
              <a:t>3. </a:t>
            </a:r>
            <a:r>
              <a:rPr lang="ru-RU" dirty="0"/>
              <a:t>Проектирование сопряжения контроллера и кнопок </a:t>
            </a:r>
            <a:r>
              <a:rPr lang="ru-RU" dirty="0" smtClean="0"/>
              <a:t>ключа.</a:t>
            </a:r>
          </a:p>
          <a:p>
            <a:pPr marL="0" indent="0">
              <a:buNone/>
            </a:pPr>
            <a:r>
              <a:rPr lang="ru-RU" dirty="0" smtClean="0"/>
              <a:t>4. Алгоритм работы проектируемого устройства.</a:t>
            </a:r>
          </a:p>
          <a:p>
            <a:pPr marL="0" indent="0">
              <a:buNone/>
            </a:pPr>
            <a:r>
              <a:rPr lang="ru-RU" dirty="0" smtClean="0"/>
              <a:t>5. Работа программы.</a:t>
            </a:r>
            <a:endParaRPr lang="ru-RU" dirty="0"/>
          </a:p>
        </p:txBody>
      </p:sp>
    </p:spTree>
    <p:extLst>
      <p:ext uri="{BB962C8B-B14F-4D97-AF65-F5344CB8AC3E}">
        <p14:creationId xmlns:p14="http://schemas.microsoft.com/office/powerpoint/2010/main" val="1811001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22056" y="277351"/>
            <a:ext cx="7766936" cy="829554"/>
          </a:xfrm>
        </p:spPr>
        <p:txBody>
          <a:bodyPr/>
          <a:lstStyle/>
          <a:p>
            <a:pPr algn="ctr"/>
            <a:r>
              <a:rPr lang="ru-RU" dirty="0" smtClean="0"/>
              <a:t>Введение</a:t>
            </a:r>
            <a:endParaRPr lang="ru-RU" dirty="0"/>
          </a:p>
        </p:txBody>
      </p:sp>
      <p:sp>
        <p:nvSpPr>
          <p:cNvPr id="3" name="Подзаголовок 2"/>
          <p:cNvSpPr>
            <a:spLocks noGrp="1"/>
          </p:cNvSpPr>
          <p:nvPr>
            <p:ph type="subTitle" idx="1"/>
          </p:nvPr>
        </p:nvSpPr>
        <p:spPr>
          <a:xfrm>
            <a:off x="1507067" y="1106905"/>
            <a:ext cx="7766936" cy="4040828"/>
          </a:xfrm>
        </p:spPr>
        <p:txBody>
          <a:bodyPr>
            <a:normAutofit fontScale="92500" lnSpcReduction="10000"/>
          </a:bodyPr>
          <a:lstStyle/>
          <a:p>
            <a:pPr algn="just"/>
            <a:r>
              <a:rPr lang="ru-RU" dirty="0">
                <a:solidFill>
                  <a:schemeClr val="tx1"/>
                </a:solidFill>
                <a:latin typeface="Times New Roman" panose="02020603050405020304" pitchFamily="18" charset="0"/>
                <a:cs typeface="Times New Roman" panose="02020603050405020304" pitchFamily="18" charset="0"/>
              </a:rPr>
              <a:t>Кодовые замки являются эффективным средством предотвращения доступа посторонних лиц к охраняемым помещениям. К их достоинствам можно отнести простоту в обращении, надёжность, возможность обеспечить высокую степень защиты, относительную лёгкость смены кода (по сравнению со сменой обычного механического замка). Также немаловажными являются отсутствие необходимости изготовления ключей при предоставлении доступа большому количеству людей и невозможность физической потери ключа. Недостатком таких систем можно назвать возможность для злоумышленника подсмотреть код или подобрать его. Однако, при большой разрядности кода или наличии конструктивных особенностей, препятствующих подбору кода, таких как ограничение количества попыток или введение временной задержки между неудачными попытками, эта задача сильно затрудняется, поэтому последний недостаток нельзя назвать существенным. В данном курсовом проекте осуществляется разработка электронного кодового замка для наружной двери жилого дома с использованием микроконтроллера. Одним из требований является осуществление сигнализации при попытке подбора кода.</a:t>
            </a:r>
          </a:p>
        </p:txBody>
      </p:sp>
    </p:spTree>
    <p:extLst>
      <p:ext uri="{BB962C8B-B14F-4D97-AF65-F5344CB8AC3E}">
        <p14:creationId xmlns:p14="http://schemas.microsoft.com/office/powerpoint/2010/main" val="21172615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Техническая задача</a:t>
            </a:r>
            <a:endParaRPr lang="ru-RU" dirty="0"/>
          </a:p>
        </p:txBody>
      </p:sp>
      <p:sp>
        <p:nvSpPr>
          <p:cNvPr id="3" name="Объект 2"/>
          <p:cNvSpPr>
            <a:spLocks noGrp="1"/>
          </p:cNvSpPr>
          <p:nvPr>
            <p:ph idx="1"/>
          </p:nvPr>
        </p:nvSpPr>
        <p:spPr/>
        <p:txBody>
          <a:bodyPr/>
          <a:lstStyle/>
          <a:p>
            <a:pPr marL="0" indent="0" algn="just">
              <a:buNone/>
            </a:pPr>
            <a:r>
              <a:rPr lang="ru-RU" dirty="0"/>
              <a:t>Кодовый замок должен обеспечивать управление исполнительным устройством электромеханического замка, то есть должен управлять подачей напряжения, обеспечивающего отпирание двери. Предполагается, что замок открывается наличием напряжения на исполнительном устройстве и закрывается его отсутствием. Поэтому в системе должен присутствовать датчик открытия двери, чтобы можно было определить, когда дверь открыта, и подача питания уже не требуется.</a:t>
            </a:r>
          </a:p>
        </p:txBody>
      </p:sp>
    </p:spTree>
    <p:extLst>
      <p:ext uri="{BB962C8B-B14F-4D97-AF65-F5344CB8AC3E}">
        <p14:creationId xmlns:p14="http://schemas.microsoft.com/office/powerpoint/2010/main" val="34319929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Проектирование структурной схемы</a:t>
            </a:r>
            <a:endParaRPr lang="ru-RU" dirty="0"/>
          </a:p>
        </p:txBody>
      </p:sp>
      <p:pic>
        <p:nvPicPr>
          <p:cNvPr id="1026" name="Picture 2" descr="https://www.bestreferat.ru/images/paper/60/49/8524960.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3359456"/>
            <a:ext cx="6285714" cy="3771429"/>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5598694" y="2382849"/>
            <a:ext cx="6096000" cy="2862322"/>
          </a:xfrm>
          <a:prstGeom prst="rect">
            <a:avLst/>
          </a:prstGeom>
        </p:spPr>
        <p:txBody>
          <a:bodyPr>
            <a:spAutoFit/>
          </a:bodyPr>
          <a:lstStyle/>
          <a:p>
            <a:pPr algn="just"/>
            <a:r>
              <a:rPr lang="ru-RU" dirty="0">
                <a:solidFill>
                  <a:srgbClr val="000000"/>
                </a:solidFill>
                <a:latin typeface="Arial" panose="020B0604020202020204" pitchFamily="34" charset="0"/>
              </a:rPr>
              <a:t>Исходя из требований, предъявленных к устройству выше, электронный кодовый замок должен включать в себя следующие элементы:</a:t>
            </a:r>
          </a:p>
          <a:p>
            <a:pPr algn="just"/>
            <a:r>
              <a:rPr lang="ru-RU" dirty="0">
                <a:solidFill>
                  <a:srgbClr val="000000"/>
                </a:solidFill>
                <a:latin typeface="Arial" panose="020B0604020202020204" pitchFamily="34" charset="0"/>
              </a:rPr>
              <a:t>- микроконтроллер;</a:t>
            </a:r>
          </a:p>
          <a:p>
            <a:pPr algn="just"/>
            <a:r>
              <a:rPr lang="ru-RU" dirty="0">
                <a:solidFill>
                  <a:srgbClr val="000000"/>
                </a:solidFill>
                <a:latin typeface="Arial" panose="020B0604020202020204" pitchFamily="34" charset="0"/>
              </a:rPr>
              <a:t>- клавиатура;</a:t>
            </a:r>
          </a:p>
          <a:p>
            <a:pPr algn="just"/>
            <a:r>
              <a:rPr lang="ru-RU" dirty="0">
                <a:solidFill>
                  <a:srgbClr val="000000"/>
                </a:solidFill>
                <a:latin typeface="Arial" panose="020B0604020202020204" pitchFamily="34" charset="0"/>
              </a:rPr>
              <a:t>- исполнительный элемент электромеханического замка;</a:t>
            </a:r>
          </a:p>
          <a:p>
            <a:pPr algn="just"/>
            <a:r>
              <a:rPr lang="ru-RU" dirty="0">
                <a:solidFill>
                  <a:srgbClr val="000000"/>
                </a:solidFill>
                <a:latin typeface="Arial" panose="020B0604020202020204" pitchFamily="34" charset="0"/>
              </a:rPr>
              <a:t>- устройство сигнализации об открытии двери;</a:t>
            </a:r>
          </a:p>
          <a:p>
            <a:pPr algn="just"/>
            <a:r>
              <a:rPr lang="ru-RU" dirty="0">
                <a:solidFill>
                  <a:srgbClr val="000000"/>
                </a:solidFill>
                <a:latin typeface="Arial" panose="020B0604020202020204" pitchFamily="34" charset="0"/>
              </a:rPr>
              <a:t>- устройство сигнализации о попытке подбора кода;</a:t>
            </a:r>
          </a:p>
          <a:p>
            <a:pPr algn="just"/>
            <a:r>
              <a:rPr lang="ru-RU" dirty="0">
                <a:solidFill>
                  <a:srgbClr val="000000"/>
                </a:solidFill>
                <a:latin typeface="Arial" panose="020B0604020202020204" pitchFamily="34" charset="0"/>
              </a:rPr>
              <a:t>- датчик открытия двери.</a:t>
            </a:r>
            <a:endParaRPr lang="ru-RU"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38754860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Проектирование электронно-механического исполнительного устройства</a:t>
            </a:r>
            <a:endParaRPr lang="ru-RU" dirty="0"/>
          </a:p>
        </p:txBody>
      </p:sp>
      <p:sp>
        <p:nvSpPr>
          <p:cNvPr id="3" name="Объект 2"/>
          <p:cNvSpPr>
            <a:spLocks noGrp="1"/>
          </p:cNvSpPr>
          <p:nvPr>
            <p:ph idx="1"/>
          </p:nvPr>
        </p:nvSpPr>
        <p:spPr/>
        <p:txBody>
          <a:bodyPr/>
          <a:lstStyle/>
          <a:p>
            <a:pPr marL="0" indent="0" algn="just">
              <a:buNone/>
            </a:pPr>
            <a:r>
              <a:rPr lang="ru-RU" dirty="0" smtClean="0"/>
              <a:t>В настоящее время на рынке представлено большое количество различных </a:t>
            </a:r>
            <a:r>
              <a:rPr lang="ru-RU" dirty="0" err="1" smtClean="0"/>
              <a:t>электрозамков</a:t>
            </a:r>
            <a:r>
              <a:rPr lang="ru-RU" dirty="0" smtClean="0"/>
              <a:t>. </a:t>
            </a:r>
            <a:r>
              <a:rPr lang="ru-RU" dirty="0" err="1" smtClean="0"/>
              <a:t>Электрозамки</a:t>
            </a:r>
            <a:r>
              <a:rPr lang="ru-RU" dirty="0" smtClean="0"/>
              <a:t> управляются дистанционно, путем подачи напряжения, и могут быть использованы совместно с аудио- и видеодомофонами любых типов, кодовыми панелями, считывателями магнитных карт и электронных ключей и т.п. </a:t>
            </a:r>
            <a:r>
              <a:rPr lang="ru-RU" dirty="0" err="1" smtClean="0"/>
              <a:t>Электрозамки</a:t>
            </a:r>
            <a:r>
              <a:rPr lang="ru-RU" dirty="0" smtClean="0"/>
              <a:t> могут применяться для построения "шлюзовых" систем из двух и более дверей, а также в любых других случаях, когда необходимо дистанционно открывать дверь.</a:t>
            </a:r>
          </a:p>
          <a:p>
            <a:pPr marL="0" indent="0" algn="just">
              <a:buNone/>
            </a:pPr>
            <a:r>
              <a:rPr lang="ru-RU" dirty="0">
                <a:solidFill>
                  <a:srgbClr val="000000"/>
                </a:solidFill>
                <a:latin typeface="Arial" panose="020B0604020202020204" pitchFamily="34" charset="0"/>
              </a:rPr>
              <a:t>Для питания электромеханических замков не обязательно использовать стабилизированное напряжение, но необходимо обратить внимание, чтобы источник питания был рассчитан на достаточно большие токи, необходимые для открытия электромеханических замков.</a:t>
            </a:r>
            <a:endParaRPr lang="ru-RU" dirty="0"/>
          </a:p>
        </p:txBody>
      </p:sp>
    </p:spTree>
    <p:extLst>
      <p:ext uri="{BB962C8B-B14F-4D97-AF65-F5344CB8AC3E}">
        <p14:creationId xmlns:p14="http://schemas.microsoft.com/office/powerpoint/2010/main" val="15873656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Проектирование по техническим характеристикам</a:t>
            </a:r>
            <a:endParaRPr lang="ru-RU" dirty="0"/>
          </a:p>
        </p:txBody>
      </p:sp>
      <p:pic>
        <p:nvPicPr>
          <p:cNvPr id="2050" name="Picture 2" descr="https://www.bestreferat.ru/images/paper/61/49/8524961.jpe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77334" y="2203425"/>
            <a:ext cx="1905000" cy="1504950"/>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3048000" y="2136339"/>
            <a:ext cx="6096000" cy="2308324"/>
          </a:xfrm>
          <a:prstGeom prst="rect">
            <a:avLst/>
          </a:prstGeom>
        </p:spPr>
        <p:txBody>
          <a:bodyPr>
            <a:spAutoFit/>
          </a:bodyPr>
          <a:lstStyle/>
          <a:p>
            <a:r>
              <a:rPr lang="ru-RU" dirty="0"/>
              <a:t>Технические характеристики </a:t>
            </a:r>
            <a:r>
              <a:rPr lang="ru-RU" dirty="0" smtClean="0"/>
              <a:t>замка</a:t>
            </a:r>
            <a:endParaRPr lang="ru-RU" dirty="0"/>
          </a:p>
          <a:p>
            <a:r>
              <a:rPr lang="ru-RU" dirty="0"/>
              <a:t>Напряжение питания	12 В</a:t>
            </a:r>
          </a:p>
          <a:p>
            <a:r>
              <a:rPr lang="ru-RU" dirty="0"/>
              <a:t>Ток потребления	0.5 А</a:t>
            </a:r>
          </a:p>
          <a:p>
            <a:r>
              <a:rPr lang="ru-RU" dirty="0"/>
              <a:t>Диаметр засовов	18 мм</a:t>
            </a:r>
          </a:p>
          <a:p>
            <a:r>
              <a:rPr lang="ru-RU" dirty="0"/>
              <a:t>Ход засовов	17 мм</a:t>
            </a:r>
          </a:p>
          <a:p>
            <a:r>
              <a:rPr lang="ru-RU" dirty="0"/>
              <a:t>Габаритные размеры корпуса	140x92x30 мм</a:t>
            </a:r>
          </a:p>
          <a:p>
            <a:r>
              <a:rPr lang="ru-RU" dirty="0"/>
              <a:t>Масса	1.4 кг</a:t>
            </a:r>
          </a:p>
          <a:p>
            <a:r>
              <a:rPr lang="ru-RU" dirty="0"/>
              <a:t>Рабочий диапазон температур	-40...+60 град С</a:t>
            </a:r>
          </a:p>
        </p:txBody>
      </p:sp>
    </p:spTree>
    <p:extLst>
      <p:ext uri="{BB962C8B-B14F-4D97-AF65-F5344CB8AC3E}">
        <p14:creationId xmlns:p14="http://schemas.microsoft.com/office/powerpoint/2010/main" val="29487159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651309"/>
          </a:xfrm>
        </p:spPr>
        <p:txBody>
          <a:bodyPr/>
          <a:lstStyle/>
          <a:p>
            <a:r>
              <a:rPr lang="ru-RU" dirty="0" smtClean="0"/>
              <a:t>Проектирование клавиатуры</a:t>
            </a:r>
            <a:endParaRPr lang="ru-RU" dirty="0"/>
          </a:p>
        </p:txBody>
      </p:sp>
      <p:sp>
        <p:nvSpPr>
          <p:cNvPr id="3" name="Объект 2"/>
          <p:cNvSpPr>
            <a:spLocks noGrp="1"/>
          </p:cNvSpPr>
          <p:nvPr>
            <p:ph idx="1"/>
          </p:nvPr>
        </p:nvSpPr>
        <p:spPr>
          <a:xfrm>
            <a:off x="677333" y="1260909"/>
            <a:ext cx="11190615" cy="4780453"/>
          </a:xfrm>
        </p:spPr>
        <p:txBody>
          <a:bodyPr/>
          <a:lstStyle/>
          <a:p>
            <a:pPr marL="0" indent="0" algn="just">
              <a:buNone/>
            </a:pPr>
            <a:r>
              <a:rPr lang="ru-RU" dirty="0">
                <a:solidFill>
                  <a:srgbClr val="000000"/>
                </a:solidFill>
                <a:latin typeface="Arial" panose="020B0604020202020204" pitchFamily="34" charset="0"/>
              </a:rPr>
              <a:t>В</a:t>
            </a:r>
            <a:r>
              <a:rPr lang="ru-RU" dirty="0" smtClean="0">
                <a:solidFill>
                  <a:srgbClr val="000000"/>
                </a:solidFill>
                <a:latin typeface="Arial" panose="020B0604020202020204" pitchFamily="34" charset="0"/>
              </a:rPr>
              <a:t>ыбор </a:t>
            </a:r>
            <a:r>
              <a:rPr lang="ru-RU" dirty="0">
                <a:solidFill>
                  <a:srgbClr val="000000"/>
                </a:solidFill>
                <a:latin typeface="Arial" panose="020B0604020202020204" pitchFamily="34" charset="0"/>
              </a:rPr>
              <a:t>клавиатуры</a:t>
            </a:r>
          </a:p>
          <a:p>
            <a:pPr algn="just"/>
            <a:r>
              <a:rPr lang="ru-RU" dirty="0">
                <a:solidFill>
                  <a:srgbClr val="000000"/>
                </a:solidFill>
                <a:latin typeface="Arial" panose="020B0604020202020204" pitchFamily="34" charset="0"/>
              </a:rPr>
              <a:t>Клавиатура является важной частью кодового замка, и должна быть устойчива к неблагоприятным воздействиям окружающей среды и действиям злоумышленников, особенно если замок устанавливается на наружной двери дома. В данном устройстве используется клавиатура AK-207 фирмы </a:t>
            </a:r>
            <a:r>
              <a:rPr lang="ru-RU" dirty="0" err="1">
                <a:solidFill>
                  <a:srgbClr val="000000"/>
                </a:solidFill>
                <a:latin typeface="Arial" panose="020B0604020202020204" pitchFamily="34" charset="0"/>
              </a:rPr>
              <a:t>Accord</a:t>
            </a:r>
            <a:r>
              <a:rPr lang="ru-RU" dirty="0">
                <a:solidFill>
                  <a:srgbClr val="000000"/>
                </a:solidFill>
                <a:latin typeface="Arial" panose="020B0604020202020204" pitchFamily="34" charset="0"/>
              </a:rPr>
              <a:t>, выполненная из металла и имеющая защиту от влаги. </a:t>
            </a:r>
            <a:r>
              <a:rPr lang="ru-RU" dirty="0" smtClean="0">
                <a:solidFill>
                  <a:srgbClr val="000000"/>
                </a:solidFill>
                <a:latin typeface="Arial" panose="020B0604020202020204" pitchFamily="34" charset="0"/>
              </a:rPr>
              <a:t>Технические </a:t>
            </a:r>
            <a:r>
              <a:rPr lang="ru-RU" dirty="0">
                <a:solidFill>
                  <a:srgbClr val="000000"/>
                </a:solidFill>
                <a:latin typeface="Arial" panose="020B0604020202020204" pitchFamily="34" charset="0"/>
              </a:rPr>
              <a:t>характеристики клавиатуры – в </a:t>
            </a:r>
            <a:r>
              <a:rPr lang="ru-RU" dirty="0" smtClean="0">
                <a:solidFill>
                  <a:srgbClr val="000000"/>
                </a:solidFill>
                <a:latin typeface="Arial" panose="020B0604020202020204" pitchFamily="34" charset="0"/>
              </a:rPr>
              <a:t>таблице. Назначение </a:t>
            </a:r>
            <a:r>
              <a:rPr lang="ru-RU" dirty="0">
                <a:solidFill>
                  <a:srgbClr val="000000"/>
                </a:solidFill>
                <a:latin typeface="Arial" panose="020B0604020202020204" pitchFamily="34" charset="0"/>
              </a:rPr>
              <a:t>контактов </a:t>
            </a:r>
            <a:r>
              <a:rPr lang="ru-RU" dirty="0" smtClean="0">
                <a:solidFill>
                  <a:srgbClr val="000000"/>
                </a:solidFill>
                <a:latin typeface="Arial" panose="020B0604020202020204" pitchFamily="34" charset="0"/>
              </a:rPr>
              <a:t>клавиатуры.</a:t>
            </a:r>
            <a:endParaRPr lang="ru-RU" dirty="0">
              <a:solidFill>
                <a:srgbClr val="000000"/>
              </a:solidFill>
              <a:latin typeface="Arial" panose="020B0604020202020204" pitchFamily="34" charset="0"/>
            </a:endParaRPr>
          </a:p>
          <a:p>
            <a:endParaRPr lang="ru-RU" dirty="0"/>
          </a:p>
        </p:txBody>
      </p:sp>
      <p:graphicFrame>
        <p:nvGraphicFramePr>
          <p:cNvPr id="4" name="Таблица 3"/>
          <p:cNvGraphicFramePr>
            <a:graphicFrameLocks noGrp="1"/>
          </p:cNvGraphicFramePr>
          <p:nvPr>
            <p:extLst>
              <p:ext uri="{D42A27DB-BD31-4B8C-83A1-F6EECF244321}">
                <p14:modId xmlns:p14="http://schemas.microsoft.com/office/powerpoint/2010/main" val="748713337"/>
              </p:ext>
            </p:extLst>
          </p:nvPr>
        </p:nvGraphicFramePr>
        <p:xfrm>
          <a:off x="61315" y="3651135"/>
          <a:ext cx="5992976" cy="2103120"/>
        </p:xfrm>
        <a:graphic>
          <a:graphicData uri="http://schemas.openxmlformats.org/drawingml/2006/table">
            <a:tbl>
              <a:tblPr/>
              <a:tblGrid>
                <a:gridCol w="2996488">
                  <a:extLst>
                    <a:ext uri="{9D8B030D-6E8A-4147-A177-3AD203B41FA5}">
                      <a16:colId xmlns:a16="http://schemas.microsoft.com/office/drawing/2014/main" val="3848587636"/>
                    </a:ext>
                  </a:extLst>
                </a:gridCol>
                <a:gridCol w="2996488">
                  <a:extLst>
                    <a:ext uri="{9D8B030D-6E8A-4147-A177-3AD203B41FA5}">
                      <a16:colId xmlns:a16="http://schemas.microsoft.com/office/drawing/2014/main" val="3900914027"/>
                    </a:ext>
                  </a:extLst>
                </a:gridCol>
              </a:tblGrid>
              <a:tr h="263921">
                <a:tc>
                  <a:txBody>
                    <a:bodyPr/>
                    <a:lstStyle/>
                    <a:p>
                      <a:pPr algn="just" fontAlgn="t"/>
                      <a:r>
                        <a:rPr lang="ru-RU">
                          <a:effectLst/>
                        </a:rPr>
                        <a:t>Контакты</a:t>
                      </a:r>
                    </a:p>
                  </a:txBody>
                  <a:tcPr>
                    <a:lnL>
                      <a:noFill/>
                    </a:lnL>
                    <a:lnR>
                      <a:noFill/>
                    </a:lnR>
                    <a:lnT>
                      <a:noFill/>
                    </a:lnT>
                    <a:lnB>
                      <a:noFill/>
                    </a:lnB>
                    <a:solidFill>
                      <a:srgbClr val="FFFFDD"/>
                    </a:solidFill>
                  </a:tcPr>
                </a:tc>
                <a:tc>
                  <a:txBody>
                    <a:bodyPr/>
                    <a:lstStyle/>
                    <a:p>
                      <a:pPr algn="just" fontAlgn="t"/>
                      <a:r>
                        <a:rPr lang="ru-RU">
                          <a:effectLst/>
                        </a:rPr>
                        <a:t>20 м</a:t>
                      </a:r>
                      <a:r>
                        <a:rPr lang="en-US">
                          <a:effectLst/>
                        </a:rPr>
                        <a:t>A, 24 </a:t>
                      </a:r>
                      <a:r>
                        <a:rPr lang="ru-RU">
                          <a:effectLst/>
                        </a:rPr>
                        <a:t>В</a:t>
                      </a:r>
                    </a:p>
                  </a:txBody>
                  <a:tcPr>
                    <a:lnL>
                      <a:noFill/>
                    </a:lnL>
                    <a:lnR>
                      <a:noFill/>
                    </a:lnR>
                    <a:lnT>
                      <a:noFill/>
                    </a:lnT>
                    <a:lnB>
                      <a:noFill/>
                    </a:lnB>
                    <a:solidFill>
                      <a:srgbClr val="FFFFDD"/>
                    </a:solidFill>
                  </a:tcPr>
                </a:tc>
                <a:extLst>
                  <a:ext uri="{0D108BD9-81ED-4DB2-BD59-A6C34878D82A}">
                    <a16:rowId xmlns:a16="http://schemas.microsoft.com/office/drawing/2014/main" val="3989966953"/>
                  </a:ext>
                </a:extLst>
              </a:tr>
              <a:tr h="263921">
                <a:tc>
                  <a:txBody>
                    <a:bodyPr/>
                    <a:lstStyle/>
                    <a:p>
                      <a:pPr algn="just" fontAlgn="t"/>
                      <a:r>
                        <a:rPr lang="ru-RU" dirty="0">
                          <a:effectLst/>
                        </a:rPr>
                        <a:t>Сопротивление контактов</a:t>
                      </a:r>
                    </a:p>
                  </a:txBody>
                  <a:tcPr>
                    <a:lnL>
                      <a:noFill/>
                    </a:lnL>
                    <a:lnR>
                      <a:noFill/>
                    </a:lnR>
                    <a:lnT>
                      <a:noFill/>
                    </a:lnT>
                    <a:lnB>
                      <a:noFill/>
                    </a:lnB>
                    <a:solidFill>
                      <a:srgbClr val="FFFFDD"/>
                    </a:solidFill>
                  </a:tcPr>
                </a:tc>
                <a:tc>
                  <a:txBody>
                    <a:bodyPr/>
                    <a:lstStyle/>
                    <a:p>
                      <a:pPr algn="just" fontAlgn="t"/>
                      <a:r>
                        <a:rPr lang="ru-RU">
                          <a:effectLst/>
                        </a:rPr>
                        <a:t>200 Ом макс.</a:t>
                      </a:r>
                    </a:p>
                  </a:txBody>
                  <a:tcPr>
                    <a:lnL>
                      <a:noFill/>
                    </a:lnL>
                    <a:lnR>
                      <a:noFill/>
                    </a:lnR>
                    <a:lnT>
                      <a:noFill/>
                    </a:lnT>
                    <a:lnB>
                      <a:noFill/>
                    </a:lnB>
                    <a:solidFill>
                      <a:srgbClr val="FFFFDD"/>
                    </a:solidFill>
                  </a:tcPr>
                </a:tc>
                <a:extLst>
                  <a:ext uri="{0D108BD9-81ED-4DB2-BD59-A6C34878D82A}">
                    <a16:rowId xmlns:a16="http://schemas.microsoft.com/office/drawing/2014/main" val="3858281481"/>
                  </a:ext>
                </a:extLst>
              </a:tr>
              <a:tr h="263921">
                <a:tc>
                  <a:txBody>
                    <a:bodyPr/>
                    <a:lstStyle/>
                    <a:p>
                      <a:pPr algn="just" fontAlgn="t"/>
                      <a:r>
                        <a:rPr lang="ru-RU">
                          <a:effectLst/>
                        </a:rPr>
                        <a:t>Ресурс нажатий на каждую кнопку</a:t>
                      </a:r>
                    </a:p>
                  </a:txBody>
                  <a:tcPr>
                    <a:lnL>
                      <a:noFill/>
                    </a:lnL>
                    <a:lnR>
                      <a:noFill/>
                    </a:lnR>
                    <a:lnT>
                      <a:noFill/>
                    </a:lnT>
                    <a:lnB>
                      <a:noFill/>
                    </a:lnB>
                    <a:solidFill>
                      <a:srgbClr val="FFFFDD"/>
                    </a:solidFill>
                  </a:tcPr>
                </a:tc>
                <a:tc>
                  <a:txBody>
                    <a:bodyPr/>
                    <a:lstStyle/>
                    <a:p>
                      <a:pPr algn="just" fontAlgn="t"/>
                      <a:r>
                        <a:rPr lang="ru-RU">
                          <a:effectLst/>
                        </a:rPr>
                        <a:t>1000000</a:t>
                      </a:r>
                    </a:p>
                  </a:txBody>
                  <a:tcPr>
                    <a:lnL>
                      <a:noFill/>
                    </a:lnL>
                    <a:lnR>
                      <a:noFill/>
                    </a:lnR>
                    <a:lnT>
                      <a:noFill/>
                    </a:lnT>
                    <a:lnB>
                      <a:noFill/>
                    </a:lnB>
                    <a:solidFill>
                      <a:srgbClr val="FFFFDD"/>
                    </a:solidFill>
                  </a:tcPr>
                </a:tc>
                <a:extLst>
                  <a:ext uri="{0D108BD9-81ED-4DB2-BD59-A6C34878D82A}">
                    <a16:rowId xmlns:a16="http://schemas.microsoft.com/office/drawing/2014/main" val="1771406285"/>
                  </a:ext>
                </a:extLst>
              </a:tr>
              <a:tr h="263921">
                <a:tc>
                  <a:txBody>
                    <a:bodyPr/>
                    <a:lstStyle/>
                    <a:p>
                      <a:pPr algn="just" fontAlgn="t"/>
                      <a:r>
                        <a:rPr lang="ru-RU">
                          <a:effectLst/>
                        </a:rPr>
                        <a:t>Рабочая температура, С</a:t>
                      </a:r>
                    </a:p>
                  </a:txBody>
                  <a:tcPr>
                    <a:lnL>
                      <a:noFill/>
                    </a:lnL>
                    <a:lnR>
                      <a:noFill/>
                    </a:lnR>
                    <a:lnT>
                      <a:noFill/>
                    </a:lnT>
                    <a:lnB>
                      <a:noFill/>
                    </a:lnB>
                    <a:solidFill>
                      <a:srgbClr val="FFFFDD"/>
                    </a:solidFill>
                  </a:tcPr>
                </a:tc>
                <a:tc>
                  <a:txBody>
                    <a:bodyPr/>
                    <a:lstStyle/>
                    <a:p>
                      <a:pPr algn="just" fontAlgn="t"/>
                      <a:r>
                        <a:rPr lang="ru-RU">
                          <a:effectLst/>
                        </a:rPr>
                        <a:t>от -20 до +60</a:t>
                      </a:r>
                    </a:p>
                  </a:txBody>
                  <a:tcPr>
                    <a:lnL>
                      <a:noFill/>
                    </a:lnL>
                    <a:lnR>
                      <a:noFill/>
                    </a:lnR>
                    <a:lnT>
                      <a:noFill/>
                    </a:lnT>
                    <a:lnB>
                      <a:noFill/>
                    </a:lnB>
                    <a:solidFill>
                      <a:srgbClr val="FFFFDD"/>
                    </a:solidFill>
                  </a:tcPr>
                </a:tc>
                <a:extLst>
                  <a:ext uri="{0D108BD9-81ED-4DB2-BD59-A6C34878D82A}">
                    <a16:rowId xmlns:a16="http://schemas.microsoft.com/office/drawing/2014/main" val="2969546615"/>
                  </a:ext>
                </a:extLst>
              </a:tr>
              <a:tr h="263921">
                <a:tc>
                  <a:txBody>
                    <a:bodyPr/>
                    <a:lstStyle/>
                    <a:p>
                      <a:pPr algn="just" fontAlgn="t"/>
                      <a:r>
                        <a:rPr lang="ru-RU">
                          <a:effectLst/>
                        </a:rPr>
                        <a:t>Температура хранения, С</a:t>
                      </a:r>
                    </a:p>
                  </a:txBody>
                  <a:tcPr>
                    <a:lnL>
                      <a:noFill/>
                    </a:lnL>
                    <a:lnR>
                      <a:noFill/>
                    </a:lnR>
                    <a:lnT>
                      <a:noFill/>
                    </a:lnT>
                    <a:lnB>
                      <a:noFill/>
                    </a:lnB>
                    <a:solidFill>
                      <a:srgbClr val="FFFFDD"/>
                    </a:solidFill>
                  </a:tcPr>
                </a:tc>
                <a:tc>
                  <a:txBody>
                    <a:bodyPr/>
                    <a:lstStyle/>
                    <a:p>
                      <a:pPr algn="just" fontAlgn="t"/>
                      <a:r>
                        <a:rPr lang="ru-RU" dirty="0">
                          <a:effectLst/>
                        </a:rPr>
                        <a:t>от -40 до +65</a:t>
                      </a:r>
                    </a:p>
                  </a:txBody>
                  <a:tcPr>
                    <a:lnL>
                      <a:noFill/>
                    </a:lnL>
                    <a:lnR>
                      <a:noFill/>
                    </a:lnR>
                    <a:lnT>
                      <a:noFill/>
                    </a:lnT>
                    <a:lnB>
                      <a:noFill/>
                    </a:lnB>
                    <a:solidFill>
                      <a:srgbClr val="FFFFDD"/>
                    </a:solidFill>
                  </a:tcPr>
                </a:tc>
                <a:extLst>
                  <a:ext uri="{0D108BD9-81ED-4DB2-BD59-A6C34878D82A}">
                    <a16:rowId xmlns:a16="http://schemas.microsoft.com/office/drawing/2014/main" val="2375788265"/>
                  </a:ext>
                </a:extLst>
              </a:tr>
            </a:tbl>
          </a:graphicData>
        </a:graphic>
      </p:graphicFrame>
      <p:pic>
        <p:nvPicPr>
          <p:cNvPr id="6" name="Рисунок 5"/>
          <p:cNvPicPr>
            <a:picLocks noChangeAspect="1"/>
          </p:cNvPicPr>
          <p:nvPr/>
        </p:nvPicPr>
        <p:blipFill>
          <a:blip r:embed="rId2"/>
          <a:stretch>
            <a:fillRect/>
          </a:stretch>
        </p:blipFill>
        <p:spPr>
          <a:xfrm>
            <a:off x="6836292" y="3577189"/>
            <a:ext cx="2581275" cy="2552700"/>
          </a:xfrm>
          <a:prstGeom prst="rect">
            <a:avLst/>
          </a:prstGeom>
        </p:spPr>
      </p:pic>
    </p:spTree>
    <p:extLst>
      <p:ext uri="{BB962C8B-B14F-4D97-AF65-F5344CB8AC3E}">
        <p14:creationId xmlns:p14="http://schemas.microsoft.com/office/powerpoint/2010/main" val="20693619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1568919"/>
            <a:ext cx="8596668" cy="5120640"/>
          </a:xfrm>
        </p:spPr>
        <p:txBody>
          <a:bodyPr>
            <a:normAutofit fontScale="85000" lnSpcReduction="20000"/>
          </a:bodyPr>
          <a:lstStyle/>
          <a:p>
            <a:endParaRPr lang="ru-RU" dirty="0"/>
          </a:p>
          <a:p>
            <a:r>
              <a:rPr lang="ru-RU" dirty="0"/>
              <a:t>При попытке подбора кода замка для уведомления об этом жильцов дома целесообразно использовать звуковой сигнал. Для этого можно использовать излучатель звука со встроенным генератором рабочей частоты. Такое устройство не требует подачи на вход высокочастотного сигнала для его работы. Достаточно просто обеспечить напряжение питания. Пьезоэлектрический излучатель звука SMA-21-P10 фирмы </a:t>
            </a:r>
            <a:r>
              <a:rPr lang="ru-RU" dirty="0" err="1"/>
              <a:t>Sonitron</a:t>
            </a:r>
            <a:r>
              <a:rPr lang="ru-RU" dirty="0"/>
              <a:t> обладает подходящими характеристиками [1] (таблица 2.4.1). Внешний вид устройства показан на рисунке 2.4.1.</a:t>
            </a:r>
          </a:p>
          <a:p>
            <a:endParaRPr lang="ru-RU" dirty="0"/>
          </a:p>
          <a:p>
            <a:r>
              <a:rPr lang="ru-RU" dirty="0"/>
              <a:t>Таблица 2.4.1 – Характеристики излучателя звука SMA-21-P10</a:t>
            </a:r>
          </a:p>
          <a:p>
            <a:r>
              <a:rPr lang="ru-RU" dirty="0"/>
              <a:t>Тип	пьезоэлектрический</a:t>
            </a:r>
          </a:p>
          <a:p>
            <a:r>
              <a:rPr lang="ru-RU" dirty="0"/>
              <a:t>Встроенный генератор	есть</a:t>
            </a:r>
          </a:p>
          <a:p>
            <a:r>
              <a:rPr lang="ru-RU" dirty="0"/>
              <a:t>Частота, Гц	3300</a:t>
            </a:r>
          </a:p>
          <a:p>
            <a:r>
              <a:rPr lang="ru-RU" dirty="0"/>
              <a:t>Номинальное рабочее напряжение, В	1.5-24</a:t>
            </a:r>
          </a:p>
          <a:p>
            <a:r>
              <a:rPr lang="ru-RU" dirty="0"/>
              <a:t>Максимальный ток , мА	3.8</a:t>
            </a:r>
          </a:p>
          <a:p>
            <a:r>
              <a:rPr lang="ru-RU" dirty="0"/>
              <a:t>Интенсивность звука, дБ	85</a:t>
            </a:r>
          </a:p>
          <a:p>
            <a:r>
              <a:rPr lang="ru-RU" dirty="0"/>
              <a:t>Толщина корпуса h, мм	9</a:t>
            </a:r>
          </a:p>
          <a:p>
            <a:r>
              <a:rPr lang="ru-RU" dirty="0"/>
              <a:t>Диаметр(ширина) корпуса d, мм	21</a:t>
            </a:r>
          </a:p>
          <a:p>
            <a:r>
              <a:rPr lang="ru-RU" dirty="0"/>
              <a:t>Рабочая температура, С	-20...70</a:t>
            </a:r>
          </a:p>
          <a:p>
            <a:endParaRPr lang="ru-RU" dirty="0"/>
          </a:p>
        </p:txBody>
      </p:sp>
      <p:graphicFrame>
        <p:nvGraphicFramePr>
          <p:cNvPr id="4" name="Таблица 3"/>
          <p:cNvGraphicFramePr>
            <a:graphicFrameLocks noGrp="1"/>
          </p:cNvGraphicFramePr>
          <p:nvPr/>
        </p:nvGraphicFramePr>
        <p:xfrm>
          <a:off x="677863" y="2455386"/>
          <a:ext cx="8596312" cy="3291840"/>
        </p:xfrm>
        <a:graphic>
          <a:graphicData uri="http://schemas.openxmlformats.org/drawingml/2006/table">
            <a:tbl>
              <a:tblPr/>
              <a:tblGrid>
                <a:gridCol w="4298156">
                  <a:extLst>
                    <a:ext uri="{9D8B030D-6E8A-4147-A177-3AD203B41FA5}">
                      <a16:colId xmlns:a16="http://schemas.microsoft.com/office/drawing/2014/main" val="2135499087"/>
                    </a:ext>
                  </a:extLst>
                </a:gridCol>
                <a:gridCol w="4298156">
                  <a:extLst>
                    <a:ext uri="{9D8B030D-6E8A-4147-A177-3AD203B41FA5}">
                      <a16:colId xmlns:a16="http://schemas.microsoft.com/office/drawing/2014/main" val="3988044614"/>
                    </a:ext>
                  </a:extLst>
                </a:gridCol>
              </a:tblGrid>
              <a:tr h="0">
                <a:tc>
                  <a:txBody>
                    <a:bodyPr/>
                    <a:lstStyle/>
                    <a:p>
                      <a:pPr algn="just" fontAlgn="t"/>
                      <a:r>
                        <a:rPr lang="ru-RU">
                          <a:effectLst/>
                        </a:rPr>
                        <a:t>Тип</a:t>
                      </a:r>
                    </a:p>
                  </a:txBody>
                  <a:tcPr>
                    <a:lnL>
                      <a:noFill/>
                    </a:lnL>
                    <a:lnR>
                      <a:noFill/>
                    </a:lnR>
                    <a:lnT>
                      <a:noFill/>
                    </a:lnT>
                    <a:lnB>
                      <a:noFill/>
                    </a:lnB>
                    <a:solidFill>
                      <a:srgbClr val="FFFFDD"/>
                    </a:solidFill>
                  </a:tcPr>
                </a:tc>
                <a:tc>
                  <a:txBody>
                    <a:bodyPr/>
                    <a:lstStyle/>
                    <a:p>
                      <a:pPr algn="just" fontAlgn="t"/>
                      <a:r>
                        <a:rPr lang="ru-RU">
                          <a:effectLst/>
                        </a:rPr>
                        <a:t>пьезоэлектрический</a:t>
                      </a:r>
                    </a:p>
                  </a:txBody>
                  <a:tcPr>
                    <a:lnL>
                      <a:noFill/>
                    </a:lnL>
                    <a:lnR>
                      <a:noFill/>
                    </a:lnR>
                    <a:lnT>
                      <a:noFill/>
                    </a:lnT>
                    <a:lnB>
                      <a:noFill/>
                    </a:lnB>
                    <a:solidFill>
                      <a:srgbClr val="FFFFDD"/>
                    </a:solidFill>
                  </a:tcPr>
                </a:tc>
                <a:extLst>
                  <a:ext uri="{0D108BD9-81ED-4DB2-BD59-A6C34878D82A}">
                    <a16:rowId xmlns:a16="http://schemas.microsoft.com/office/drawing/2014/main" val="3903597118"/>
                  </a:ext>
                </a:extLst>
              </a:tr>
              <a:tr h="0">
                <a:tc>
                  <a:txBody>
                    <a:bodyPr/>
                    <a:lstStyle/>
                    <a:p>
                      <a:pPr algn="just" fontAlgn="t"/>
                      <a:r>
                        <a:rPr lang="ru-RU">
                          <a:effectLst/>
                        </a:rPr>
                        <a:t>Встроенный генератор</a:t>
                      </a:r>
                    </a:p>
                  </a:txBody>
                  <a:tcPr>
                    <a:lnL>
                      <a:noFill/>
                    </a:lnL>
                    <a:lnR>
                      <a:noFill/>
                    </a:lnR>
                    <a:lnT>
                      <a:noFill/>
                    </a:lnT>
                    <a:lnB>
                      <a:noFill/>
                    </a:lnB>
                    <a:solidFill>
                      <a:srgbClr val="FFFFDD"/>
                    </a:solidFill>
                  </a:tcPr>
                </a:tc>
                <a:tc>
                  <a:txBody>
                    <a:bodyPr/>
                    <a:lstStyle/>
                    <a:p>
                      <a:pPr algn="just" fontAlgn="t"/>
                      <a:r>
                        <a:rPr lang="ru-RU">
                          <a:effectLst/>
                        </a:rPr>
                        <a:t>есть</a:t>
                      </a:r>
                    </a:p>
                  </a:txBody>
                  <a:tcPr>
                    <a:lnL>
                      <a:noFill/>
                    </a:lnL>
                    <a:lnR>
                      <a:noFill/>
                    </a:lnR>
                    <a:lnT>
                      <a:noFill/>
                    </a:lnT>
                    <a:lnB>
                      <a:noFill/>
                    </a:lnB>
                    <a:solidFill>
                      <a:srgbClr val="FFFFDD"/>
                    </a:solidFill>
                  </a:tcPr>
                </a:tc>
                <a:extLst>
                  <a:ext uri="{0D108BD9-81ED-4DB2-BD59-A6C34878D82A}">
                    <a16:rowId xmlns:a16="http://schemas.microsoft.com/office/drawing/2014/main" val="1889986456"/>
                  </a:ext>
                </a:extLst>
              </a:tr>
              <a:tr h="0">
                <a:tc>
                  <a:txBody>
                    <a:bodyPr/>
                    <a:lstStyle/>
                    <a:p>
                      <a:pPr algn="just" fontAlgn="t"/>
                      <a:r>
                        <a:rPr lang="ru-RU">
                          <a:effectLst/>
                        </a:rPr>
                        <a:t>Частота, Гц</a:t>
                      </a:r>
                    </a:p>
                  </a:txBody>
                  <a:tcPr>
                    <a:lnL>
                      <a:noFill/>
                    </a:lnL>
                    <a:lnR>
                      <a:noFill/>
                    </a:lnR>
                    <a:lnT>
                      <a:noFill/>
                    </a:lnT>
                    <a:lnB>
                      <a:noFill/>
                    </a:lnB>
                    <a:solidFill>
                      <a:srgbClr val="FFFFDD"/>
                    </a:solidFill>
                  </a:tcPr>
                </a:tc>
                <a:tc>
                  <a:txBody>
                    <a:bodyPr/>
                    <a:lstStyle/>
                    <a:p>
                      <a:pPr algn="just" fontAlgn="t"/>
                      <a:r>
                        <a:rPr lang="ru-RU">
                          <a:effectLst/>
                        </a:rPr>
                        <a:t>3300</a:t>
                      </a:r>
                    </a:p>
                  </a:txBody>
                  <a:tcPr>
                    <a:lnL>
                      <a:noFill/>
                    </a:lnL>
                    <a:lnR>
                      <a:noFill/>
                    </a:lnR>
                    <a:lnT>
                      <a:noFill/>
                    </a:lnT>
                    <a:lnB>
                      <a:noFill/>
                    </a:lnB>
                    <a:solidFill>
                      <a:srgbClr val="FFFFDD"/>
                    </a:solidFill>
                  </a:tcPr>
                </a:tc>
                <a:extLst>
                  <a:ext uri="{0D108BD9-81ED-4DB2-BD59-A6C34878D82A}">
                    <a16:rowId xmlns:a16="http://schemas.microsoft.com/office/drawing/2014/main" val="2066550457"/>
                  </a:ext>
                </a:extLst>
              </a:tr>
              <a:tr h="0">
                <a:tc>
                  <a:txBody>
                    <a:bodyPr/>
                    <a:lstStyle/>
                    <a:p>
                      <a:pPr algn="just" fontAlgn="t"/>
                      <a:r>
                        <a:rPr lang="ru-RU">
                          <a:effectLst/>
                        </a:rPr>
                        <a:t>Номинальное рабочее напряжение, В</a:t>
                      </a:r>
                    </a:p>
                  </a:txBody>
                  <a:tcPr>
                    <a:lnL>
                      <a:noFill/>
                    </a:lnL>
                    <a:lnR>
                      <a:noFill/>
                    </a:lnR>
                    <a:lnT>
                      <a:noFill/>
                    </a:lnT>
                    <a:lnB>
                      <a:noFill/>
                    </a:lnB>
                    <a:solidFill>
                      <a:srgbClr val="FFFFDD"/>
                    </a:solidFill>
                  </a:tcPr>
                </a:tc>
                <a:tc>
                  <a:txBody>
                    <a:bodyPr/>
                    <a:lstStyle/>
                    <a:p>
                      <a:pPr algn="just" fontAlgn="t"/>
                      <a:r>
                        <a:rPr lang="ru-RU">
                          <a:effectLst/>
                        </a:rPr>
                        <a:t>1.5-24</a:t>
                      </a:r>
                    </a:p>
                  </a:txBody>
                  <a:tcPr>
                    <a:lnL>
                      <a:noFill/>
                    </a:lnL>
                    <a:lnR>
                      <a:noFill/>
                    </a:lnR>
                    <a:lnT>
                      <a:noFill/>
                    </a:lnT>
                    <a:lnB>
                      <a:noFill/>
                    </a:lnB>
                    <a:solidFill>
                      <a:srgbClr val="FFFFDD"/>
                    </a:solidFill>
                  </a:tcPr>
                </a:tc>
                <a:extLst>
                  <a:ext uri="{0D108BD9-81ED-4DB2-BD59-A6C34878D82A}">
                    <a16:rowId xmlns:a16="http://schemas.microsoft.com/office/drawing/2014/main" val="3057399298"/>
                  </a:ext>
                </a:extLst>
              </a:tr>
              <a:tr h="0">
                <a:tc>
                  <a:txBody>
                    <a:bodyPr/>
                    <a:lstStyle/>
                    <a:p>
                      <a:pPr algn="just" fontAlgn="t"/>
                      <a:r>
                        <a:rPr lang="ru-RU">
                          <a:effectLst/>
                        </a:rPr>
                        <a:t>Максимальный ток , мА</a:t>
                      </a:r>
                    </a:p>
                  </a:txBody>
                  <a:tcPr>
                    <a:lnL>
                      <a:noFill/>
                    </a:lnL>
                    <a:lnR>
                      <a:noFill/>
                    </a:lnR>
                    <a:lnT>
                      <a:noFill/>
                    </a:lnT>
                    <a:lnB>
                      <a:noFill/>
                    </a:lnB>
                    <a:solidFill>
                      <a:srgbClr val="FFFFDD"/>
                    </a:solidFill>
                  </a:tcPr>
                </a:tc>
                <a:tc>
                  <a:txBody>
                    <a:bodyPr/>
                    <a:lstStyle/>
                    <a:p>
                      <a:pPr algn="just" fontAlgn="t"/>
                      <a:r>
                        <a:rPr lang="ru-RU">
                          <a:effectLst/>
                        </a:rPr>
                        <a:t>3.8</a:t>
                      </a:r>
                    </a:p>
                  </a:txBody>
                  <a:tcPr>
                    <a:lnL>
                      <a:noFill/>
                    </a:lnL>
                    <a:lnR>
                      <a:noFill/>
                    </a:lnR>
                    <a:lnT>
                      <a:noFill/>
                    </a:lnT>
                    <a:lnB>
                      <a:noFill/>
                    </a:lnB>
                    <a:solidFill>
                      <a:srgbClr val="FFFFDD"/>
                    </a:solidFill>
                  </a:tcPr>
                </a:tc>
                <a:extLst>
                  <a:ext uri="{0D108BD9-81ED-4DB2-BD59-A6C34878D82A}">
                    <a16:rowId xmlns:a16="http://schemas.microsoft.com/office/drawing/2014/main" val="3104219099"/>
                  </a:ext>
                </a:extLst>
              </a:tr>
              <a:tr h="0">
                <a:tc>
                  <a:txBody>
                    <a:bodyPr/>
                    <a:lstStyle/>
                    <a:p>
                      <a:pPr algn="just" fontAlgn="t"/>
                      <a:r>
                        <a:rPr lang="ru-RU">
                          <a:effectLst/>
                        </a:rPr>
                        <a:t>Интенсивность звука, дБ</a:t>
                      </a:r>
                    </a:p>
                  </a:txBody>
                  <a:tcPr>
                    <a:lnL>
                      <a:noFill/>
                    </a:lnL>
                    <a:lnR>
                      <a:noFill/>
                    </a:lnR>
                    <a:lnT>
                      <a:noFill/>
                    </a:lnT>
                    <a:lnB>
                      <a:noFill/>
                    </a:lnB>
                    <a:solidFill>
                      <a:srgbClr val="FFFFDD"/>
                    </a:solidFill>
                  </a:tcPr>
                </a:tc>
                <a:tc>
                  <a:txBody>
                    <a:bodyPr/>
                    <a:lstStyle/>
                    <a:p>
                      <a:pPr algn="just" fontAlgn="t"/>
                      <a:r>
                        <a:rPr lang="ru-RU">
                          <a:effectLst/>
                        </a:rPr>
                        <a:t>85</a:t>
                      </a:r>
                    </a:p>
                  </a:txBody>
                  <a:tcPr>
                    <a:lnL>
                      <a:noFill/>
                    </a:lnL>
                    <a:lnR>
                      <a:noFill/>
                    </a:lnR>
                    <a:lnT>
                      <a:noFill/>
                    </a:lnT>
                    <a:lnB>
                      <a:noFill/>
                    </a:lnB>
                    <a:solidFill>
                      <a:srgbClr val="FFFFDD"/>
                    </a:solidFill>
                  </a:tcPr>
                </a:tc>
                <a:extLst>
                  <a:ext uri="{0D108BD9-81ED-4DB2-BD59-A6C34878D82A}">
                    <a16:rowId xmlns:a16="http://schemas.microsoft.com/office/drawing/2014/main" val="1973696498"/>
                  </a:ext>
                </a:extLst>
              </a:tr>
              <a:tr h="0">
                <a:tc>
                  <a:txBody>
                    <a:bodyPr/>
                    <a:lstStyle/>
                    <a:p>
                      <a:pPr algn="just" fontAlgn="t"/>
                      <a:r>
                        <a:rPr lang="ru-RU">
                          <a:effectLst/>
                        </a:rPr>
                        <a:t>Толщина корпуса </a:t>
                      </a:r>
                      <a:r>
                        <a:rPr lang="en-US">
                          <a:effectLst/>
                        </a:rPr>
                        <a:t>h, </a:t>
                      </a:r>
                      <a:r>
                        <a:rPr lang="ru-RU">
                          <a:effectLst/>
                        </a:rPr>
                        <a:t>мм</a:t>
                      </a:r>
                    </a:p>
                  </a:txBody>
                  <a:tcPr>
                    <a:lnL>
                      <a:noFill/>
                    </a:lnL>
                    <a:lnR>
                      <a:noFill/>
                    </a:lnR>
                    <a:lnT>
                      <a:noFill/>
                    </a:lnT>
                    <a:lnB>
                      <a:noFill/>
                    </a:lnB>
                    <a:solidFill>
                      <a:srgbClr val="FFFFDD"/>
                    </a:solidFill>
                  </a:tcPr>
                </a:tc>
                <a:tc>
                  <a:txBody>
                    <a:bodyPr/>
                    <a:lstStyle/>
                    <a:p>
                      <a:pPr algn="just" fontAlgn="t"/>
                      <a:r>
                        <a:rPr lang="ru-RU">
                          <a:effectLst/>
                        </a:rPr>
                        <a:t>9</a:t>
                      </a:r>
                    </a:p>
                  </a:txBody>
                  <a:tcPr>
                    <a:lnL>
                      <a:noFill/>
                    </a:lnL>
                    <a:lnR>
                      <a:noFill/>
                    </a:lnR>
                    <a:lnT>
                      <a:noFill/>
                    </a:lnT>
                    <a:lnB>
                      <a:noFill/>
                    </a:lnB>
                    <a:solidFill>
                      <a:srgbClr val="FFFFDD"/>
                    </a:solidFill>
                  </a:tcPr>
                </a:tc>
                <a:extLst>
                  <a:ext uri="{0D108BD9-81ED-4DB2-BD59-A6C34878D82A}">
                    <a16:rowId xmlns:a16="http://schemas.microsoft.com/office/drawing/2014/main" val="1895126388"/>
                  </a:ext>
                </a:extLst>
              </a:tr>
              <a:tr h="0">
                <a:tc>
                  <a:txBody>
                    <a:bodyPr/>
                    <a:lstStyle/>
                    <a:p>
                      <a:pPr algn="just" fontAlgn="t"/>
                      <a:r>
                        <a:rPr lang="ru-RU">
                          <a:effectLst/>
                        </a:rPr>
                        <a:t>Диаметр(ширина) корпуса </a:t>
                      </a:r>
                      <a:r>
                        <a:rPr lang="en-US">
                          <a:effectLst/>
                        </a:rPr>
                        <a:t>d, </a:t>
                      </a:r>
                      <a:r>
                        <a:rPr lang="ru-RU">
                          <a:effectLst/>
                        </a:rPr>
                        <a:t>мм</a:t>
                      </a:r>
                    </a:p>
                  </a:txBody>
                  <a:tcPr>
                    <a:lnL>
                      <a:noFill/>
                    </a:lnL>
                    <a:lnR>
                      <a:noFill/>
                    </a:lnR>
                    <a:lnT>
                      <a:noFill/>
                    </a:lnT>
                    <a:lnB>
                      <a:noFill/>
                    </a:lnB>
                    <a:solidFill>
                      <a:srgbClr val="FFFFDD"/>
                    </a:solidFill>
                  </a:tcPr>
                </a:tc>
                <a:tc>
                  <a:txBody>
                    <a:bodyPr/>
                    <a:lstStyle/>
                    <a:p>
                      <a:pPr algn="just" fontAlgn="t"/>
                      <a:r>
                        <a:rPr lang="ru-RU">
                          <a:effectLst/>
                        </a:rPr>
                        <a:t>21</a:t>
                      </a:r>
                    </a:p>
                  </a:txBody>
                  <a:tcPr>
                    <a:lnL>
                      <a:noFill/>
                    </a:lnL>
                    <a:lnR>
                      <a:noFill/>
                    </a:lnR>
                    <a:lnT>
                      <a:noFill/>
                    </a:lnT>
                    <a:lnB>
                      <a:noFill/>
                    </a:lnB>
                    <a:solidFill>
                      <a:srgbClr val="FFFFDD"/>
                    </a:solidFill>
                  </a:tcPr>
                </a:tc>
                <a:extLst>
                  <a:ext uri="{0D108BD9-81ED-4DB2-BD59-A6C34878D82A}">
                    <a16:rowId xmlns:a16="http://schemas.microsoft.com/office/drawing/2014/main" val="178819846"/>
                  </a:ext>
                </a:extLst>
              </a:tr>
              <a:tr h="0">
                <a:tc>
                  <a:txBody>
                    <a:bodyPr/>
                    <a:lstStyle/>
                    <a:p>
                      <a:pPr algn="just" fontAlgn="t"/>
                      <a:r>
                        <a:rPr lang="ru-RU">
                          <a:effectLst/>
                        </a:rPr>
                        <a:t>Рабочая температура, С</a:t>
                      </a:r>
                    </a:p>
                  </a:txBody>
                  <a:tcPr>
                    <a:lnL>
                      <a:noFill/>
                    </a:lnL>
                    <a:lnR>
                      <a:noFill/>
                    </a:lnR>
                    <a:lnT>
                      <a:noFill/>
                    </a:lnT>
                    <a:lnB>
                      <a:noFill/>
                    </a:lnB>
                    <a:solidFill>
                      <a:srgbClr val="FFFFDD"/>
                    </a:solidFill>
                  </a:tcPr>
                </a:tc>
                <a:tc>
                  <a:txBody>
                    <a:bodyPr/>
                    <a:lstStyle/>
                    <a:p>
                      <a:pPr algn="just" fontAlgn="t"/>
                      <a:r>
                        <a:rPr lang="ru-RU" dirty="0">
                          <a:effectLst/>
                        </a:rPr>
                        <a:t>-20...70</a:t>
                      </a:r>
                    </a:p>
                  </a:txBody>
                  <a:tcPr>
                    <a:lnL>
                      <a:noFill/>
                    </a:lnL>
                    <a:lnR>
                      <a:noFill/>
                    </a:lnR>
                    <a:lnT>
                      <a:noFill/>
                    </a:lnT>
                    <a:lnB>
                      <a:noFill/>
                    </a:lnB>
                    <a:solidFill>
                      <a:srgbClr val="FFFFDD"/>
                    </a:solidFill>
                  </a:tcPr>
                </a:tc>
                <a:extLst>
                  <a:ext uri="{0D108BD9-81ED-4DB2-BD59-A6C34878D82A}">
                    <a16:rowId xmlns:a16="http://schemas.microsoft.com/office/drawing/2014/main" val="1395048580"/>
                  </a:ext>
                </a:extLst>
              </a:tr>
            </a:tbl>
          </a:graphicData>
        </a:graphic>
      </p:graphicFrame>
      <p:sp>
        <p:nvSpPr>
          <p:cNvPr id="5" name="Rectangle 1"/>
          <p:cNvSpPr>
            <a:spLocks noGrp="1" noChangeArrowheads="1"/>
          </p:cNvSpPr>
          <p:nvPr>
            <p:ph type="title"/>
          </p:nvPr>
        </p:nvSpPr>
        <p:spPr bwMode="auto">
          <a:xfrm>
            <a:off x="677333" y="1310950"/>
            <a:ext cx="6762995" cy="138499"/>
          </a:xfrm>
          <a:prstGeom prst="rect">
            <a:avLst/>
          </a:prstGeom>
          <a:solidFill>
            <a:srgbClr val="FFFFDD"/>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indent="1524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152400" algn="l" defTabSz="914400" rtl="0" eaLnBrk="0" fontAlgn="base" latinLnBrk="0" hangingPunct="0">
              <a:lnSpc>
                <a:spcPct val="100000"/>
              </a:lnSpc>
              <a:spcBef>
                <a:spcPct val="0"/>
              </a:spcBef>
              <a:spcAft>
                <a:spcPct val="0"/>
              </a:spcAft>
              <a:buClrTx/>
              <a:buSzTx/>
              <a:buFontTx/>
              <a:buNone/>
              <a:tabLst/>
            </a:pPr>
            <a:r>
              <a:rPr kumimoji="0" lang="ru-RU" altLang="ru-RU" sz="900" b="0" i="0" u="none" strike="noStrike" cap="none" normalizeH="0" baseline="0" dirty="0" smtClean="0">
                <a:ln>
                  <a:noFill/>
                </a:ln>
                <a:solidFill>
                  <a:srgbClr val="6600CC"/>
                </a:solidFill>
                <a:effectLst/>
                <a:latin typeface="Arial" panose="020B0604020202020204" pitchFamily="34" charset="0"/>
                <a:cs typeface="Arial" panose="020B0604020202020204" pitchFamily="34" charset="0"/>
              </a:rPr>
              <a:t>В</a:t>
            </a:r>
            <a:r>
              <a:rPr kumimoji="0" lang="ru-RU" altLang="ru-RU" sz="900" b="0" i="0" u="none" strike="noStrike" cap="none" normalizeH="0" baseline="0" dirty="0" smtClean="0" bmk="">
                <a:ln>
                  <a:noFill/>
                </a:ln>
                <a:solidFill>
                  <a:srgbClr val="6600CC"/>
                </a:solidFill>
                <a:effectLst/>
                <a:latin typeface="Arial" panose="020B0604020202020204" pitchFamily="34" charset="0"/>
                <a:cs typeface="Arial" panose="020B0604020202020204" pitchFamily="34" charset="0"/>
              </a:rPr>
              <a:t>ыбор устройства сигнализации о попытке подбора кода</a:t>
            </a:r>
            <a:endParaRPr kumimoji="0" lang="ru-RU" altLang="ru-RU" sz="9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5554399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Выбор </a:t>
            </a:r>
            <a:r>
              <a:rPr lang="ru-RU" dirty="0" smtClean="0"/>
              <a:t>микроконтроллера</a:t>
            </a:r>
            <a:endParaRPr lang="ru-RU" dirty="0"/>
          </a:p>
        </p:txBody>
      </p:sp>
      <p:sp>
        <p:nvSpPr>
          <p:cNvPr id="3" name="Объект 2"/>
          <p:cNvSpPr>
            <a:spLocks noGrp="1"/>
          </p:cNvSpPr>
          <p:nvPr>
            <p:ph idx="1"/>
          </p:nvPr>
        </p:nvSpPr>
        <p:spPr>
          <a:xfrm>
            <a:off x="677334" y="1597795"/>
            <a:ext cx="8596668" cy="4443568"/>
          </a:xfrm>
        </p:spPr>
        <p:txBody>
          <a:bodyPr/>
          <a:lstStyle/>
          <a:p>
            <a:pPr marL="0" indent="0" algn="just">
              <a:buNone/>
            </a:pPr>
            <a:r>
              <a:rPr lang="ru-RU" dirty="0">
                <a:solidFill>
                  <a:srgbClr val="000000"/>
                </a:solidFill>
                <a:latin typeface="Arial" panose="020B0604020202020204" pitchFamily="34" charset="0"/>
              </a:rPr>
              <a:t>Основными требованиями, предъявляемыми к микроконтроллеру в этом проекте, являются:</a:t>
            </a:r>
          </a:p>
          <a:p>
            <a:pPr algn="just"/>
            <a:r>
              <a:rPr lang="ru-RU" dirty="0">
                <a:solidFill>
                  <a:srgbClr val="000000"/>
                </a:solidFill>
                <a:latin typeface="Arial" panose="020B0604020202020204" pitchFamily="34" charset="0"/>
              </a:rPr>
              <a:t>- наличие параллельных портов ввода-вывода в количестве, достаточном для подключения всех устройств, входящих в структурную схему системы;</a:t>
            </a:r>
          </a:p>
          <a:p>
            <a:pPr algn="just"/>
            <a:r>
              <a:rPr lang="ru-RU" dirty="0">
                <a:solidFill>
                  <a:srgbClr val="000000"/>
                </a:solidFill>
                <a:latin typeface="Arial" panose="020B0604020202020204" pitchFamily="34" charset="0"/>
              </a:rPr>
              <a:t>- достаточно высокая надёжность и стабильность работы;</a:t>
            </a:r>
          </a:p>
          <a:p>
            <a:pPr algn="just"/>
            <a:r>
              <a:rPr lang="ru-RU" dirty="0">
                <a:solidFill>
                  <a:srgbClr val="000000"/>
                </a:solidFill>
                <a:latin typeface="Arial" panose="020B0604020202020204" pitchFamily="34" charset="0"/>
              </a:rPr>
              <a:t>- возможность работы в расширенном температурном диапазоне.</a:t>
            </a:r>
          </a:p>
          <a:p>
            <a:pPr algn="just"/>
            <a:r>
              <a:rPr lang="ru-RU" dirty="0">
                <a:solidFill>
                  <a:srgbClr val="000000"/>
                </a:solidFill>
                <a:latin typeface="Arial" panose="020B0604020202020204" pitchFamily="34" charset="0"/>
              </a:rPr>
              <a:t>Для выполнения поставленной задачи подходят микроконтроллеры с архитектурой MCS-51, поскольку они доступны, относительно просты, и их возможностей вполне достаточно для обеспечения функционирования данного устройства.</a:t>
            </a:r>
          </a:p>
          <a:p>
            <a:endParaRPr lang="ru-RU" dirty="0"/>
          </a:p>
        </p:txBody>
      </p:sp>
    </p:spTree>
    <p:extLst>
      <p:ext uri="{BB962C8B-B14F-4D97-AF65-F5344CB8AC3E}">
        <p14:creationId xmlns:p14="http://schemas.microsoft.com/office/powerpoint/2010/main" val="3983855410"/>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30</TotalTime>
  <Words>1089</Words>
  <Application>Microsoft Office PowerPoint</Application>
  <PresentationFormat>Широкоэкранный</PresentationFormat>
  <Paragraphs>107</Paragraphs>
  <Slides>15</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15</vt:i4>
      </vt:variant>
    </vt:vector>
  </HeadingPairs>
  <TitlesOfParts>
    <vt:vector size="20" baseType="lpstr">
      <vt:lpstr>Arial</vt:lpstr>
      <vt:lpstr>Times New Roman</vt:lpstr>
      <vt:lpstr>Trebuchet MS</vt:lpstr>
      <vt:lpstr>Wingdings 3</vt:lpstr>
      <vt:lpstr>Аспект</vt:lpstr>
      <vt:lpstr>Ставропольский государственный аграрный университет Кафедра Информационные системы Дисциплина: Информационная безопасность в электронном бизнесе Специальность:  Бизнес-информатика (электронный бизнес)</vt:lpstr>
      <vt:lpstr>Введение</vt:lpstr>
      <vt:lpstr>Техническая задача</vt:lpstr>
      <vt:lpstr>Проектирование структурной схемы</vt:lpstr>
      <vt:lpstr>Проектирование электронно-механического исполнительного устройства</vt:lpstr>
      <vt:lpstr>Проектирование по техническим характеристикам</vt:lpstr>
      <vt:lpstr>Проектирование клавиатуры</vt:lpstr>
      <vt:lpstr>Выбор устройства сигнализации о попытке подбора кода</vt:lpstr>
      <vt:lpstr>Выбор микроконтроллера</vt:lpstr>
      <vt:lpstr>Разработка структурной схема микроконтроллера </vt:lpstr>
      <vt:lpstr>Проектирование сопряжения контроллера и кнопок ключа</vt:lpstr>
      <vt:lpstr>Алгоритм работы</vt:lpstr>
      <vt:lpstr>Блок-схема работы программы </vt:lpstr>
      <vt:lpstr>Предметно-ориентированная задача:  Опишите работу программы</vt:lpstr>
      <vt:lpstr>Контрольные вопросы</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Econ-106-7-ПК</dc:creator>
  <cp:lastModifiedBy>USER</cp:lastModifiedBy>
  <cp:revision>11</cp:revision>
  <dcterms:created xsi:type="dcterms:W3CDTF">2018-09-25T10:12:31Z</dcterms:created>
  <dcterms:modified xsi:type="dcterms:W3CDTF">2022-05-25T10:25:52Z</dcterms:modified>
</cp:coreProperties>
</file>